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comment1.xml" ContentType="application/vnd.openxmlformats-officedocument.presentationml.comment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4" r:id="rId2"/>
  </p:sldMasterIdLst>
  <p:notesMasterIdLst>
    <p:notesMasterId r:id="rId51"/>
  </p:notesMasterIdLst>
  <p:sldIdLst>
    <p:sldId id="256" r:id="rId3"/>
    <p:sldId id="257" r:id="rId4"/>
    <p:sldId id="258" r:id="rId5"/>
    <p:sldId id="259" r:id="rId6"/>
    <p:sldId id="260" r:id="rId7"/>
    <p:sldId id="290" r:id="rId8"/>
    <p:sldId id="261" r:id="rId9"/>
    <p:sldId id="262" r:id="rId10"/>
    <p:sldId id="263" r:id="rId11"/>
    <p:sldId id="291" r:id="rId12"/>
    <p:sldId id="264" r:id="rId13"/>
    <p:sldId id="292" r:id="rId14"/>
    <p:sldId id="265" r:id="rId15"/>
    <p:sldId id="266" r:id="rId16"/>
    <p:sldId id="293" r:id="rId17"/>
    <p:sldId id="267" r:id="rId18"/>
    <p:sldId id="268" r:id="rId19"/>
    <p:sldId id="294" r:id="rId20"/>
    <p:sldId id="269" r:id="rId21"/>
    <p:sldId id="295" r:id="rId22"/>
    <p:sldId id="296" r:id="rId23"/>
    <p:sldId id="270" r:id="rId24"/>
    <p:sldId id="271" r:id="rId25"/>
    <p:sldId id="272" r:id="rId26"/>
    <p:sldId id="297" r:id="rId27"/>
    <p:sldId id="273" r:id="rId28"/>
    <p:sldId id="299" r:id="rId29"/>
    <p:sldId id="275" r:id="rId30"/>
    <p:sldId id="276" r:id="rId31"/>
    <p:sldId id="300" r:id="rId32"/>
    <p:sldId id="277" r:id="rId33"/>
    <p:sldId id="278" r:id="rId34"/>
    <p:sldId id="301" r:id="rId35"/>
    <p:sldId id="279" r:id="rId36"/>
    <p:sldId id="302" r:id="rId37"/>
    <p:sldId id="280" r:id="rId38"/>
    <p:sldId id="303" r:id="rId39"/>
    <p:sldId id="282" r:id="rId40"/>
    <p:sldId id="283" r:id="rId41"/>
    <p:sldId id="304" r:id="rId42"/>
    <p:sldId id="305" r:id="rId43"/>
    <p:sldId id="306" r:id="rId44"/>
    <p:sldId id="284" r:id="rId45"/>
    <p:sldId id="285" r:id="rId46"/>
    <p:sldId id="286" r:id="rId47"/>
    <p:sldId id="287" r:id="rId48"/>
    <p:sldId id="288" r:id="rId49"/>
    <p:sldId id="289" r:id="rId50"/>
  </p:sldIdLst>
  <p:sldSz cx="18288000" cy="10287000"/>
  <p:notesSz cx="18288000" cy="10287000"/>
  <p:embeddedFontLst>
    <p:embeddedFont>
      <p:font typeface="Calibri" panose="020F0502020204030204" pitchFamily="34" charset="0"/>
      <p:regular r:id="rId52"/>
      <p:bold r:id="rId53"/>
      <p:italic r:id="rId54"/>
      <p:boldItalic r:id="rId55"/>
    </p:embeddedFont>
    <p:embeddedFont>
      <p:font typeface="Helvetica Neue" panose="020B0604020202020204" charset="0"/>
      <p:regular r:id="rId56"/>
      <p:bold r:id="rId57"/>
      <p:italic r:id="rId58"/>
      <p:boldItalic r:id="rId59"/>
    </p:embeddedFont>
    <p:embeddedFont>
      <p:font typeface="Trebuchet MS" panose="020B0603020202020204" pitchFamily="34" charset="0"/>
      <p:regular r:id="rId60"/>
      <p:bold r:id="rId61"/>
      <p:italic r:id="rId62"/>
      <p:boldItalic r:id="rId6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64" roundtripDataSignature="AMtx7mj+/JGyfgzVH3M64Wr3CFvD0q0tYw=="/>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oxana Vachunova"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MasterView">
  <p:normalViewPr>
    <p:restoredLeft sz="15620"/>
    <p:restoredTop sz="94660"/>
  </p:normalViewPr>
  <p:slideViewPr>
    <p:cSldViewPr snapToGrid="0">
      <p:cViewPr varScale="1">
        <p:scale>
          <a:sx n="74" d="100"/>
          <a:sy n="74" d="100"/>
        </p:scale>
        <p:origin x="456" y="54"/>
      </p:cViewPr>
      <p:guideLst>
        <p:guide orient="horz" pos="288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font" Target="fonts/font12.fntdata"/><Relationship Id="rId68"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font" Target="fonts/font2.fntdata"/><Relationship Id="rId58" Type="http://schemas.openxmlformats.org/officeDocument/2006/relationships/font" Target="fonts/font7.fntdata"/><Relationship Id="rId66" Type="http://schemas.openxmlformats.org/officeDocument/2006/relationships/presProps" Target="presProps.xml"/><Relationship Id="rId5" Type="http://schemas.openxmlformats.org/officeDocument/2006/relationships/slide" Target="slides/slide3.xml"/><Relationship Id="rId61" Type="http://schemas.openxmlformats.org/officeDocument/2006/relationships/font" Target="fonts/font10.fntdata"/><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font" Target="fonts/font5.fntdata"/><Relationship Id="rId64" Type="http://customschemas.google.com/relationships/presentationmetadata" Target="metadata"/><Relationship Id="rId69"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notesMaster" Target="notesMasters/notesMaster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font" Target="fonts/font8.fntdata"/><Relationship Id="rId67"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font" Target="fonts/font3.fntdata"/><Relationship Id="rId62"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font" Target="fonts/font6.fntdata"/><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font" Target="fonts/font1.fntdata"/><Relationship Id="rId60" Type="http://schemas.openxmlformats.org/officeDocument/2006/relationships/font" Target="fonts/font9.fntdata"/><Relationship Id="rId65"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font" Target="fonts/font4.fntdata"/></Relationships>
</file>

<file path=ppt/comments/comment1.xml><?xml version="1.0" encoding="utf-8"?>
<p:cmLst xmlns:a="http://schemas.openxmlformats.org/drawingml/2006/main" xmlns:r="http://schemas.openxmlformats.org/officeDocument/2006/relationships" xmlns:p="http://schemas.openxmlformats.org/presentationml/2006/main">
  <p:cm authorId="0" dt="2024-10-23T15:31:31.896" idx="1">
    <p:pos x="6000" y="0"/>
    <p:text>Sorry....I want to add the text to the copy of this template but by mistake I added here and now I can not undo the text...</p:text>
    <p:extLst>
      <p:ext uri="{C676402C-5697-4E1C-873F-D02D1690AC5C}">
        <p15:threadingInfo xmlns:p15="http://schemas.microsoft.com/office/powerpoint/2012/main" timeZoneBias="0"/>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ommentPostId="AAABZ_t5WLs"/>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048600" y="771525"/>
            <a:ext cx="12192600" cy="38576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1828800" y="4886325"/>
            <a:ext cx="14630400" cy="462915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p1:notes"/>
          <p:cNvSpPr txBox="1">
            <a:spLocks noGrp="1"/>
          </p:cNvSpPr>
          <p:nvPr>
            <p:ph type="body" idx="1"/>
          </p:nvPr>
        </p:nvSpPr>
        <p:spPr>
          <a:xfrm>
            <a:off x="1828800" y="4886325"/>
            <a:ext cx="14630400" cy="462915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60" name="Google Shape;60;p1: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a:extLst>
            <a:ext uri="{FF2B5EF4-FFF2-40B4-BE49-F238E27FC236}">
              <a16:creationId xmlns:a16="http://schemas.microsoft.com/office/drawing/2014/main" id="{3B360382-FA48-5499-A120-7F869430D7A2}"/>
            </a:ext>
          </a:extLst>
        </p:cNvPr>
        <p:cNvGrpSpPr/>
        <p:nvPr/>
      </p:nvGrpSpPr>
      <p:grpSpPr>
        <a:xfrm>
          <a:off x="0" y="0"/>
          <a:ext cx="0" cy="0"/>
          <a:chOff x="0" y="0"/>
          <a:chExt cx="0" cy="0"/>
        </a:xfrm>
      </p:grpSpPr>
      <p:sp>
        <p:nvSpPr>
          <p:cNvPr id="124" name="Google Shape;124;p8:notes">
            <a:extLst>
              <a:ext uri="{FF2B5EF4-FFF2-40B4-BE49-F238E27FC236}">
                <a16:creationId xmlns:a16="http://schemas.microsoft.com/office/drawing/2014/main" id="{DE000CBC-81EF-D93B-6E5A-0EA2F818A6CC}"/>
              </a:ext>
            </a:extLst>
          </p:cNvPr>
          <p:cNvSpPr txBox="1">
            <a:spLocks noGrp="1"/>
          </p:cNvSpPr>
          <p:nvPr>
            <p:ph type="body" idx="1"/>
          </p:nvPr>
        </p:nvSpPr>
        <p:spPr>
          <a:xfrm>
            <a:off x="1828800" y="4886325"/>
            <a:ext cx="14630400" cy="462915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25" name="Google Shape;125;p8:notes">
            <a:extLst>
              <a:ext uri="{FF2B5EF4-FFF2-40B4-BE49-F238E27FC236}">
                <a16:creationId xmlns:a16="http://schemas.microsoft.com/office/drawing/2014/main" id="{69EAC1EE-C8A9-CAC3-1720-B48D822409FA}"/>
              </a:ext>
            </a:extLst>
          </p:cNvPr>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1779287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9:notes"/>
          <p:cNvSpPr txBox="1">
            <a:spLocks noGrp="1"/>
          </p:cNvSpPr>
          <p:nvPr>
            <p:ph type="body" idx="1"/>
          </p:nvPr>
        </p:nvSpPr>
        <p:spPr>
          <a:xfrm>
            <a:off x="1828800" y="4886325"/>
            <a:ext cx="14630400" cy="462915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32" name="Google Shape;132;p9: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a:extLst>
            <a:ext uri="{FF2B5EF4-FFF2-40B4-BE49-F238E27FC236}">
              <a16:creationId xmlns:a16="http://schemas.microsoft.com/office/drawing/2014/main" id="{236AF435-1630-7F6A-B464-BBBAA8C4D3D9}"/>
            </a:ext>
          </a:extLst>
        </p:cNvPr>
        <p:cNvGrpSpPr/>
        <p:nvPr/>
      </p:nvGrpSpPr>
      <p:grpSpPr>
        <a:xfrm>
          <a:off x="0" y="0"/>
          <a:ext cx="0" cy="0"/>
          <a:chOff x="0" y="0"/>
          <a:chExt cx="0" cy="0"/>
        </a:xfrm>
      </p:grpSpPr>
      <p:sp>
        <p:nvSpPr>
          <p:cNvPr id="131" name="Google Shape;131;p9:notes">
            <a:extLst>
              <a:ext uri="{FF2B5EF4-FFF2-40B4-BE49-F238E27FC236}">
                <a16:creationId xmlns:a16="http://schemas.microsoft.com/office/drawing/2014/main" id="{E1989685-6EE3-F6FF-0231-6DB3FC2FAFA8}"/>
              </a:ext>
            </a:extLst>
          </p:cNvPr>
          <p:cNvSpPr txBox="1">
            <a:spLocks noGrp="1"/>
          </p:cNvSpPr>
          <p:nvPr>
            <p:ph type="body" idx="1"/>
          </p:nvPr>
        </p:nvSpPr>
        <p:spPr>
          <a:xfrm>
            <a:off x="1828800" y="4886325"/>
            <a:ext cx="14630400" cy="462915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32" name="Google Shape;132;p9:notes">
            <a:extLst>
              <a:ext uri="{FF2B5EF4-FFF2-40B4-BE49-F238E27FC236}">
                <a16:creationId xmlns:a16="http://schemas.microsoft.com/office/drawing/2014/main" id="{7D8C038F-42B4-C64E-05AB-AF6B569E3B7A}"/>
              </a:ext>
            </a:extLst>
          </p:cNvPr>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5172387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10:notes"/>
          <p:cNvSpPr txBox="1">
            <a:spLocks noGrp="1"/>
          </p:cNvSpPr>
          <p:nvPr>
            <p:ph type="body" idx="1"/>
          </p:nvPr>
        </p:nvSpPr>
        <p:spPr>
          <a:xfrm>
            <a:off x="1828800" y="4886325"/>
            <a:ext cx="14630400" cy="462915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39" name="Google Shape;139;p10: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11:notes"/>
          <p:cNvSpPr txBox="1">
            <a:spLocks noGrp="1"/>
          </p:cNvSpPr>
          <p:nvPr>
            <p:ph type="body" idx="1"/>
          </p:nvPr>
        </p:nvSpPr>
        <p:spPr>
          <a:xfrm>
            <a:off x="1828800" y="4886325"/>
            <a:ext cx="14630400" cy="462915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46" name="Google Shape;146;p11: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a:extLst>
            <a:ext uri="{FF2B5EF4-FFF2-40B4-BE49-F238E27FC236}">
              <a16:creationId xmlns:a16="http://schemas.microsoft.com/office/drawing/2014/main" id="{CEEC9CC9-08F3-BA55-3332-EC980F82E822}"/>
            </a:ext>
          </a:extLst>
        </p:cNvPr>
        <p:cNvGrpSpPr/>
        <p:nvPr/>
      </p:nvGrpSpPr>
      <p:grpSpPr>
        <a:xfrm>
          <a:off x="0" y="0"/>
          <a:ext cx="0" cy="0"/>
          <a:chOff x="0" y="0"/>
          <a:chExt cx="0" cy="0"/>
        </a:xfrm>
      </p:grpSpPr>
      <p:sp>
        <p:nvSpPr>
          <p:cNvPr id="145" name="Google Shape;145;p11:notes">
            <a:extLst>
              <a:ext uri="{FF2B5EF4-FFF2-40B4-BE49-F238E27FC236}">
                <a16:creationId xmlns:a16="http://schemas.microsoft.com/office/drawing/2014/main" id="{E4CDC5FB-BA57-5BCB-B739-397D326913A1}"/>
              </a:ext>
            </a:extLst>
          </p:cNvPr>
          <p:cNvSpPr txBox="1">
            <a:spLocks noGrp="1"/>
          </p:cNvSpPr>
          <p:nvPr>
            <p:ph type="body" idx="1"/>
          </p:nvPr>
        </p:nvSpPr>
        <p:spPr>
          <a:xfrm>
            <a:off x="1828800" y="4886325"/>
            <a:ext cx="14630400" cy="462915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46" name="Google Shape;146;p11:notes">
            <a:extLst>
              <a:ext uri="{FF2B5EF4-FFF2-40B4-BE49-F238E27FC236}">
                <a16:creationId xmlns:a16="http://schemas.microsoft.com/office/drawing/2014/main" id="{6662A4A6-6FB1-C6E5-C4AE-BEBFC254FCED}"/>
              </a:ext>
            </a:extLst>
          </p:cNvPr>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158626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12:notes"/>
          <p:cNvSpPr txBox="1">
            <a:spLocks noGrp="1"/>
          </p:cNvSpPr>
          <p:nvPr>
            <p:ph type="body" idx="1"/>
          </p:nvPr>
        </p:nvSpPr>
        <p:spPr>
          <a:xfrm>
            <a:off x="1828800" y="4886325"/>
            <a:ext cx="14630400" cy="462915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53" name="Google Shape;153;p12: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13:notes"/>
          <p:cNvSpPr txBox="1">
            <a:spLocks noGrp="1"/>
          </p:cNvSpPr>
          <p:nvPr>
            <p:ph type="body" idx="1"/>
          </p:nvPr>
        </p:nvSpPr>
        <p:spPr>
          <a:xfrm>
            <a:off x="1828800" y="4886325"/>
            <a:ext cx="14630400" cy="462915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63" name="Google Shape;163;p13: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a:extLst>
            <a:ext uri="{FF2B5EF4-FFF2-40B4-BE49-F238E27FC236}">
              <a16:creationId xmlns:a16="http://schemas.microsoft.com/office/drawing/2014/main" id="{6E041B1A-DCBD-8900-B808-CB32C34C4850}"/>
            </a:ext>
          </a:extLst>
        </p:cNvPr>
        <p:cNvGrpSpPr/>
        <p:nvPr/>
      </p:nvGrpSpPr>
      <p:grpSpPr>
        <a:xfrm>
          <a:off x="0" y="0"/>
          <a:ext cx="0" cy="0"/>
          <a:chOff x="0" y="0"/>
          <a:chExt cx="0" cy="0"/>
        </a:xfrm>
      </p:grpSpPr>
      <p:sp>
        <p:nvSpPr>
          <p:cNvPr id="162" name="Google Shape;162;p13:notes">
            <a:extLst>
              <a:ext uri="{FF2B5EF4-FFF2-40B4-BE49-F238E27FC236}">
                <a16:creationId xmlns:a16="http://schemas.microsoft.com/office/drawing/2014/main" id="{A05DFC81-FEE0-09F4-77BE-ECCE37BFEDFB}"/>
              </a:ext>
            </a:extLst>
          </p:cNvPr>
          <p:cNvSpPr txBox="1">
            <a:spLocks noGrp="1"/>
          </p:cNvSpPr>
          <p:nvPr>
            <p:ph type="body" idx="1"/>
          </p:nvPr>
        </p:nvSpPr>
        <p:spPr>
          <a:xfrm>
            <a:off x="1828800" y="4886325"/>
            <a:ext cx="14630400" cy="462915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63" name="Google Shape;163;p13:notes">
            <a:extLst>
              <a:ext uri="{FF2B5EF4-FFF2-40B4-BE49-F238E27FC236}">
                <a16:creationId xmlns:a16="http://schemas.microsoft.com/office/drawing/2014/main" id="{C1FC64E7-5F0E-2B8A-DA68-44406C2B4CB9}"/>
              </a:ext>
            </a:extLst>
          </p:cNvPr>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0838601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14:notes"/>
          <p:cNvSpPr txBox="1">
            <a:spLocks noGrp="1"/>
          </p:cNvSpPr>
          <p:nvPr>
            <p:ph type="body" idx="1"/>
          </p:nvPr>
        </p:nvSpPr>
        <p:spPr>
          <a:xfrm>
            <a:off x="1828800" y="4886325"/>
            <a:ext cx="14630400" cy="462915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70" name="Google Shape;170;p14: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2:notes"/>
          <p:cNvSpPr txBox="1">
            <a:spLocks noGrp="1"/>
          </p:cNvSpPr>
          <p:nvPr>
            <p:ph type="body" idx="1"/>
          </p:nvPr>
        </p:nvSpPr>
        <p:spPr>
          <a:xfrm>
            <a:off x="1828800" y="4886325"/>
            <a:ext cx="14630400" cy="462915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65" name="Google Shape;65;p2: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a:extLst>
            <a:ext uri="{FF2B5EF4-FFF2-40B4-BE49-F238E27FC236}">
              <a16:creationId xmlns:a16="http://schemas.microsoft.com/office/drawing/2014/main" id="{6F5B0DE4-AADA-7AF8-CB07-8FCA78167DA3}"/>
            </a:ext>
          </a:extLst>
        </p:cNvPr>
        <p:cNvGrpSpPr/>
        <p:nvPr/>
      </p:nvGrpSpPr>
      <p:grpSpPr>
        <a:xfrm>
          <a:off x="0" y="0"/>
          <a:ext cx="0" cy="0"/>
          <a:chOff x="0" y="0"/>
          <a:chExt cx="0" cy="0"/>
        </a:xfrm>
      </p:grpSpPr>
      <p:sp>
        <p:nvSpPr>
          <p:cNvPr id="169" name="Google Shape;169;p14:notes">
            <a:extLst>
              <a:ext uri="{FF2B5EF4-FFF2-40B4-BE49-F238E27FC236}">
                <a16:creationId xmlns:a16="http://schemas.microsoft.com/office/drawing/2014/main" id="{3C3A7383-6923-7CC4-3183-3A27A673D717}"/>
              </a:ext>
            </a:extLst>
          </p:cNvPr>
          <p:cNvSpPr txBox="1">
            <a:spLocks noGrp="1"/>
          </p:cNvSpPr>
          <p:nvPr>
            <p:ph type="body" idx="1"/>
          </p:nvPr>
        </p:nvSpPr>
        <p:spPr>
          <a:xfrm>
            <a:off x="1828800" y="4886325"/>
            <a:ext cx="14630400" cy="462915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70" name="Google Shape;170;p14:notes">
            <a:extLst>
              <a:ext uri="{FF2B5EF4-FFF2-40B4-BE49-F238E27FC236}">
                <a16:creationId xmlns:a16="http://schemas.microsoft.com/office/drawing/2014/main" id="{8E148F33-83F9-31FC-BAFC-513CA96AC2CF}"/>
              </a:ext>
            </a:extLst>
          </p:cNvPr>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1490711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a:extLst>
            <a:ext uri="{FF2B5EF4-FFF2-40B4-BE49-F238E27FC236}">
              <a16:creationId xmlns:a16="http://schemas.microsoft.com/office/drawing/2014/main" id="{00B72170-E2C7-E2A5-71DB-65F41FF5426B}"/>
            </a:ext>
          </a:extLst>
        </p:cNvPr>
        <p:cNvGrpSpPr/>
        <p:nvPr/>
      </p:nvGrpSpPr>
      <p:grpSpPr>
        <a:xfrm>
          <a:off x="0" y="0"/>
          <a:ext cx="0" cy="0"/>
          <a:chOff x="0" y="0"/>
          <a:chExt cx="0" cy="0"/>
        </a:xfrm>
      </p:grpSpPr>
      <p:sp>
        <p:nvSpPr>
          <p:cNvPr id="176" name="Google Shape;176;p15:notes">
            <a:extLst>
              <a:ext uri="{FF2B5EF4-FFF2-40B4-BE49-F238E27FC236}">
                <a16:creationId xmlns:a16="http://schemas.microsoft.com/office/drawing/2014/main" id="{5272E4E1-F73B-B681-ECBD-F82C573639C2}"/>
              </a:ext>
            </a:extLst>
          </p:cNvPr>
          <p:cNvSpPr txBox="1">
            <a:spLocks noGrp="1"/>
          </p:cNvSpPr>
          <p:nvPr>
            <p:ph type="body" idx="1"/>
          </p:nvPr>
        </p:nvSpPr>
        <p:spPr>
          <a:xfrm>
            <a:off x="1828800" y="4886325"/>
            <a:ext cx="14630400" cy="462915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77" name="Google Shape;177;p15:notes">
            <a:extLst>
              <a:ext uri="{FF2B5EF4-FFF2-40B4-BE49-F238E27FC236}">
                <a16:creationId xmlns:a16="http://schemas.microsoft.com/office/drawing/2014/main" id="{2FABA0FF-C245-BC09-5E0E-E9B387A1F8A1}"/>
              </a:ext>
            </a:extLst>
          </p:cNvPr>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6361696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15:notes"/>
          <p:cNvSpPr txBox="1">
            <a:spLocks noGrp="1"/>
          </p:cNvSpPr>
          <p:nvPr>
            <p:ph type="body" idx="1"/>
          </p:nvPr>
        </p:nvSpPr>
        <p:spPr>
          <a:xfrm>
            <a:off x="1828800" y="4886325"/>
            <a:ext cx="14630400" cy="462915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77" name="Google Shape;177;p15: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16:notes"/>
          <p:cNvSpPr txBox="1">
            <a:spLocks noGrp="1"/>
          </p:cNvSpPr>
          <p:nvPr>
            <p:ph type="body" idx="1"/>
          </p:nvPr>
        </p:nvSpPr>
        <p:spPr>
          <a:xfrm>
            <a:off x="1828800" y="4886325"/>
            <a:ext cx="14630400" cy="462915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84" name="Google Shape;184;p16: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17:notes"/>
          <p:cNvSpPr txBox="1">
            <a:spLocks noGrp="1"/>
          </p:cNvSpPr>
          <p:nvPr>
            <p:ph type="body" idx="1"/>
          </p:nvPr>
        </p:nvSpPr>
        <p:spPr>
          <a:xfrm>
            <a:off x="1828800" y="4886325"/>
            <a:ext cx="14630400" cy="462915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94" name="Google Shape;194;p17: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a:extLst>
            <a:ext uri="{FF2B5EF4-FFF2-40B4-BE49-F238E27FC236}">
              <a16:creationId xmlns:a16="http://schemas.microsoft.com/office/drawing/2014/main" id="{9BF1EED0-1494-7C29-9185-BCC4A3DC272A}"/>
            </a:ext>
          </a:extLst>
        </p:cNvPr>
        <p:cNvGrpSpPr/>
        <p:nvPr/>
      </p:nvGrpSpPr>
      <p:grpSpPr>
        <a:xfrm>
          <a:off x="0" y="0"/>
          <a:ext cx="0" cy="0"/>
          <a:chOff x="0" y="0"/>
          <a:chExt cx="0" cy="0"/>
        </a:xfrm>
      </p:grpSpPr>
      <p:sp>
        <p:nvSpPr>
          <p:cNvPr id="193" name="Google Shape;193;p17:notes">
            <a:extLst>
              <a:ext uri="{FF2B5EF4-FFF2-40B4-BE49-F238E27FC236}">
                <a16:creationId xmlns:a16="http://schemas.microsoft.com/office/drawing/2014/main" id="{7438D26E-0A56-F14B-B71B-B6919E2A4C8F}"/>
              </a:ext>
            </a:extLst>
          </p:cNvPr>
          <p:cNvSpPr txBox="1">
            <a:spLocks noGrp="1"/>
          </p:cNvSpPr>
          <p:nvPr>
            <p:ph type="body" idx="1"/>
          </p:nvPr>
        </p:nvSpPr>
        <p:spPr>
          <a:xfrm>
            <a:off x="1828800" y="4886325"/>
            <a:ext cx="14630400" cy="462915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94" name="Google Shape;194;p17:notes">
            <a:extLst>
              <a:ext uri="{FF2B5EF4-FFF2-40B4-BE49-F238E27FC236}">
                <a16:creationId xmlns:a16="http://schemas.microsoft.com/office/drawing/2014/main" id="{DF7CC2D6-AF3D-D864-49A9-00C1AFA57335}"/>
              </a:ext>
            </a:extLst>
          </p:cNvPr>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18328622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p18:notes"/>
          <p:cNvSpPr txBox="1">
            <a:spLocks noGrp="1"/>
          </p:cNvSpPr>
          <p:nvPr>
            <p:ph type="body" idx="1"/>
          </p:nvPr>
        </p:nvSpPr>
        <p:spPr>
          <a:xfrm>
            <a:off x="1828800" y="4886325"/>
            <a:ext cx="14630400" cy="462915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01" name="Google Shape;201;p18: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a:extLst>
            <a:ext uri="{FF2B5EF4-FFF2-40B4-BE49-F238E27FC236}">
              <a16:creationId xmlns:a16="http://schemas.microsoft.com/office/drawing/2014/main" id="{1E57BB50-CA8C-AEC6-8297-9ADA7941940F}"/>
            </a:ext>
          </a:extLst>
        </p:cNvPr>
        <p:cNvGrpSpPr/>
        <p:nvPr/>
      </p:nvGrpSpPr>
      <p:grpSpPr>
        <a:xfrm>
          <a:off x="0" y="0"/>
          <a:ext cx="0" cy="0"/>
          <a:chOff x="0" y="0"/>
          <a:chExt cx="0" cy="0"/>
        </a:xfrm>
      </p:grpSpPr>
      <p:sp>
        <p:nvSpPr>
          <p:cNvPr id="200" name="Google Shape;200;p18:notes">
            <a:extLst>
              <a:ext uri="{FF2B5EF4-FFF2-40B4-BE49-F238E27FC236}">
                <a16:creationId xmlns:a16="http://schemas.microsoft.com/office/drawing/2014/main" id="{1C278110-ECE7-1E62-C1AE-4994FB2475A2}"/>
              </a:ext>
            </a:extLst>
          </p:cNvPr>
          <p:cNvSpPr txBox="1">
            <a:spLocks noGrp="1"/>
          </p:cNvSpPr>
          <p:nvPr>
            <p:ph type="body" idx="1"/>
          </p:nvPr>
        </p:nvSpPr>
        <p:spPr>
          <a:xfrm>
            <a:off x="1828800" y="4886325"/>
            <a:ext cx="14630400" cy="462915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01" name="Google Shape;201;p18:notes">
            <a:extLst>
              <a:ext uri="{FF2B5EF4-FFF2-40B4-BE49-F238E27FC236}">
                <a16:creationId xmlns:a16="http://schemas.microsoft.com/office/drawing/2014/main" id="{34FB1EB2-5EBC-5B0D-F9A8-2C0253E5C28C}"/>
              </a:ext>
            </a:extLst>
          </p:cNvPr>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02915486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20:notes"/>
          <p:cNvSpPr txBox="1">
            <a:spLocks noGrp="1"/>
          </p:cNvSpPr>
          <p:nvPr>
            <p:ph type="body" idx="1"/>
          </p:nvPr>
        </p:nvSpPr>
        <p:spPr>
          <a:xfrm>
            <a:off x="1828800" y="4886325"/>
            <a:ext cx="14630400" cy="462915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15" name="Google Shape;215;p20: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p21:notes"/>
          <p:cNvSpPr txBox="1">
            <a:spLocks noGrp="1"/>
          </p:cNvSpPr>
          <p:nvPr>
            <p:ph type="body" idx="1"/>
          </p:nvPr>
        </p:nvSpPr>
        <p:spPr>
          <a:xfrm>
            <a:off x="1828800" y="4886325"/>
            <a:ext cx="14630400" cy="462915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22" name="Google Shape;222;p21: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p3: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4" name="Google Shape;74;p3:notes"/>
          <p:cNvSpPr txBox="1">
            <a:spLocks noGrp="1"/>
          </p:cNvSpPr>
          <p:nvPr>
            <p:ph type="body" idx="1"/>
          </p:nvPr>
        </p:nvSpPr>
        <p:spPr>
          <a:xfrm>
            <a:off x="1828800" y="4886325"/>
            <a:ext cx="14630400" cy="46293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a:extLst>
            <a:ext uri="{FF2B5EF4-FFF2-40B4-BE49-F238E27FC236}">
              <a16:creationId xmlns:a16="http://schemas.microsoft.com/office/drawing/2014/main" id="{F7E2060B-BBC7-296E-7E82-F932CB819EAB}"/>
            </a:ext>
          </a:extLst>
        </p:cNvPr>
        <p:cNvGrpSpPr/>
        <p:nvPr/>
      </p:nvGrpSpPr>
      <p:grpSpPr>
        <a:xfrm>
          <a:off x="0" y="0"/>
          <a:ext cx="0" cy="0"/>
          <a:chOff x="0" y="0"/>
          <a:chExt cx="0" cy="0"/>
        </a:xfrm>
      </p:grpSpPr>
      <p:sp>
        <p:nvSpPr>
          <p:cNvPr id="221" name="Google Shape;221;p21:notes">
            <a:extLst>
              <a:ext uri="{FF2B5EF4-FFF2-40B4-BE49-F238E27FC236}">
                <a16:creationId xmlns:a16="http://schemas.microsoft.com/office/drawing/2014/main" id="{ABE82D18-AC25-CA90-C954-F7EB38019BED}"/>
              </a:ext>
            </a:extLst>
          </p:cNvPr>
          <p:cNvSpPr txBox="1">
            <a:spLocks noGrp="1"/>
          </p:cNvSpPr>
          <p:nvPr>
            <p:ph type="body" idx="1"/>
          </p:nvPr>
        </p:nvSpPr>
        <p:spPr>
          <a:xfrm>
            <a:off x="1828800" y="4886325"/>
            <a:ext cx="14630400" cy="462915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22" name="Google Shape;222;p21:notes">
            <a:extLst>
              <a:ext uri="{FF2B5EF4-FFF2-40B4-BE49-F238E27FC236}">
                <a16:creationId xmlns:a16="http://schemas.microsoft.com/office/drawing/2014/main" id="{E2122B4C-043B-E5EA-D19F-3F7CEB6D6494}"/>
              </a:ext>
            </a:extLst>
          </p:cNvPr>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33058273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p22:notes"/>
          <p:cNvSpPr txBox="1">
            <a:spLocks noGrp="1"/>
          </p:cNvSpPr>
          <p:nvPr>
            <p:ph type="body" idx="1"/>
          </p:nvPr>
        </p:nvSpPr>
        <p:spPr>
          <a:xfrm>
            <a:off x="1828800" y="4886325"/>
            <a:ext cx="14630400" cy="462915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28" name="Google Shape;228;p22: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23:notes"/>
          <p:cNvSpPr txBox="1">
            <a:spLocks noGrp="1"/>
          </p:cNvSpPr>
          <p:nvPr>
            <p:ph type="body" idx="1"/>
          </p:nvPr>
        </p:nvSpPr>
        <p:spPr>
          <a:xfrm>
            <a:off x="1828800" y="4886325"/>
            <a:ext cx="14630400" cy="462915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38" name="Google Shape;238;p23: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a:extLst>
            <a:ext uri="{FF2B5EF4-FFF2-40B4-BE49-F238E27FC236}">
              <a16:creationId xmlns:a16="http://schemas.microsoft.com/office/drawing/2014/main" id="{448AB5D4-F619-52D1-1DA7-130FCF148569}"/>
            </a:ext>
          </a:extLst>
        </p:cNvPr>
        <p:cNvGrpSpPr/>
        <p:nvPr/>
      </p:nvGrpSpPr>
      <p:grpSpPr>
        <a:xfrm>
          <a:off x="0" y="0"/>
          <a:ext cx="0" cy="0"/>
          <a:chOff x="0" y="0"/>
          <a:chExt cx="0" cy="0"/>
        </a:xfrm>
      </p:grpSpPr>
      <p:sp>
        <p:nvSpPr>
          <p:cNvPr id="237" name="Google Shape;237;p23:notes">
            <a:extLst>
              <a:ext uri="{FF2B5EF4-FFF2-40B4-BE49-F238E27FC236}">
                <a16:creationId xmlns:a16="http://schemas.microsoft.com/office/drawing/2014/main" id="{19AA93BC-A117-E98E-01C3-019EC28BEDEF}"/>
              </a:ext>
            </a:extLst>
          </p:cNvPr>
          <p:cNvSpPr txBox="1">
            <a:spLocks noGrp="1"/>
          </p:cNvSpPr>
          <p:nvPr>
            <p:ph type="body" idx="1"/>
          </p:nvPr>
        </p:nvSpPr>
        <p:spPr>
          <a:xfrm>
            <a:off x="1828800" y="4886325"/>
            <a:ext cx="14630400" cy="462915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38" name="Google Shape;238;p23:notes">
            <a:extLst>
              <a:ext uri="{FF2B5EF4-FFF2-40B4-BE49-F238E27FC236}">
                <a16:creationId xmlns:a16="http://schemas.microsoft.com/office/drawing/2014/main" id="{83D080E6-E617-570D-13DE-1D6C8C9B970D}"/>
              </a:ext>
            </a:extLst>
          </p:cNvPr>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78450089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p24:notes"/>
          <p:cNvSpPr txBox="1">
            <a:spLocks noGrp="1"/>
          </p:cNvSpPr>
          <p:nvPr>
            <p:ph type="body" idx="1"/>
          </p:nvPr>
        </p:nvSpPr>
        <p:spPr>
          <a:xfrm>
            <a:off x="1828800" y="4886325"/>
            <a:ext cx="14630400" cy="462915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45" name="Google Shape;245;p24: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a:extLst>
            <a:ext uri="{FF2B5EF4-FFF2-40B4-BE49-F238E27FC236}">
              <a16:creationId xmlns:a16="http://schemas.microsoft.com/office/drawing/2014/main" id="{0E5A2B01-8E68-8517-FB62-C381ADDD4530}"/>
            </a:ext>
          </a:extLst>
        </p:cNvPr>
        <p:cNvGrpSpPr/>
        <p:nvPr/>
      </p:nvGrpSpPr>
      <p:grpSpPr>
        <a:xfrm>
          <a:off x="0" y="0"/>
          <a:ext cx="0" cy="0"/>
          <a:chOff x="0" y="0"/>
          <a:chExt cx="0" cy="0"/>
        </a:xfrm>
      </p:grpSpPr>
      <p:sp>
        <p:nvSpPr>
          <p:cNvPr id="244" name="Google Shape;244;p24:notes">
            <a:extLst>
              <a:ext uri="{FF2B5EF4-FFF2-40B4-BE49-F238E27FC236}">
                <a16:creationId xmlns:a16="http://schemas.microsoft.com/office/drawing/2014/main" id="{84AF7B58-5B41-4A0A-B6CD-1B056D685B52}"/>
              </a:ext>
            </a:extLst>
          </p:cNvPr>
          <p:cNvSpPr txBox="1">
            <a:spLocks noGrp="1"/>
          </p:cNvSpPr>
          <p:nvPr>
            <p:ph type="body" idx="1"/>
          </p:nvPr>
        </p:nvSpPr>
        <p:spPr>
          <a:xfrm>
            <a:off x="1828800" y="4886325"/>
            <a:ext cx="14630400" cy="462915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45" name="Google Shape;245;p24:notes">
            <a:extLst>
              <a:ext uri="{FF2B5EF4-FFF2-40B4-BE49-F238E27FC236}">
                <a16:creationId xmlns:a16="http://schemas.microsoft.com/office/drawing/2014/main" id="{CB54EFBF-582E-3C91-F3D2-F0DBB4315C14}"/>
              </a:ext>
            </a:extLst>
          </p:cNvPr>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00389876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p25:notes"/>
          <p:cNvSpPr txBox="1">
            <a:spLocks noGrp="1"/>
          </p:cNvSpPr>
          <p:nvPr>
            <p:ph type="body" idx="1"/>
          </p:nvPr>
        </p:nvSpPr>
        <p:spPr>
          <a:xfrm>
            <a:off x="1828800" y="4886325"/>
            <a:ext cx="14630400" cy="462915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52" name="Google Shape;252;p25: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a:extLst>
            <a:ext uri="{FF2B5EF4-FFF2-40B4-BE49-F238E27FC236}">
              <a16:creationId xmlns:a16="http://schemas.microsoft.com/office/drawing/2014/main" id="{9C23FCD4-BAD2-5906-970D-1CB0BFCD91FB}"/>
            </a:ext>
          </a:extLst>
        </p:cNvPr>
        <p:cNvGrpSpPr/>
        <p:nvPr/>
      </p:nvGrpSpPr>
      <p:grpSpPr>
        <a:xfrm>
          <a:off x="0" y="0"/>
          <a:ext cx="0" cy="0"/>
          <a:chOff x="0" y="0"/>
          <a:chExt cx="0" cy="0"/>
        </a:xfrm>
      </p:grpSpPr>
      <p:sp>
        <p:nvSpPr>
          <p:cNvPr id="251" name="Google Shape;251;p25:notes">
            <a:extLst>
              <a:ext uri="{FF2B5EF4-FFF2-40B4-BE49-F238E27FC236}">
                <a16:creationId xmlns:a16="http://schemas.microsoft.com/office/drawing/2014/main" id="{FA192DDE-AECF-AB37-E438-C4BCE800F15D}"/>
              </a:ext>
            </a:extLst>
          </p:cNvPr>
          <p:cNvSpPr txBox="1">
            <a:spLocks noGrp="1"/>
          </p:cNvSpPr>
          <p:nvPr>
            <p:ph type="body" idx="1"/>
          </p:nvPr>
        </p:nvSpPr>
        <p:spPr>
          <a:xfrm>
            <a:off x="1828800" y="4886325"/>
            <a:ext cx="14630400" cy="462915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52" name="Google Shape;252;p25:notes">
            <a:extLst>
              <a:ext uri="{FF2B5EF4-FFF2-40B4-BE49-F238E27FC236}">
                <a16:creationId xmlns:a16="http://schemas.microsoft.com/office/drawing/2014/main" id="{024FBFA4-E9A2-4ED3-0301-CC558B65C6ED}"/>
              </a:ext>
            </a:extLst>
          </p:cNvPr>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12806751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p27:notes"/>
          <p:cNvSpPr txBox="1">
            <a:spLocks noGrp="1"/>
          </p:cNvSpPr>
          <p:nvPr>
            <p:ph type="body" idx="1"/>
          </p:nvPr>
        </p:nvSpPr>
        <p:spPr>
          <a:xfrm>
            <a:off x="1828800" y="4886325"/>
            <a:ext cx="14630400" cy="462915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65" name="Google Shape;265;p27: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p28:notes"/>
          <p:cNvSpPr txBox="1">
            <a:spLocks noGrp="1"/>
          </p:cNvSpPr>
          <p:nvPr>
            <p:ph type="body" idx="1"/>
          </p:nvPr>
        </p:nvSpPr>
        <p:spPr>
          <a:xfrm>
            <a:off x="1828800" y="4886325"/>
            <a:ext cx="14630400" cy="462915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75" name="Google Shape;275;p28: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4:notes"/>
          <p:cNvSpPr txBox="1">
            <a:spLocks noGrp="1"/>
          </p:cNvSpPr>
          <p:nvPr>
            <p:ph type="body" idx="1"/>
          </p:nvPr>
        </p:nvSpPr>
        <p:spPr>
          <a:xfrm>
            <a:off x="1828800" y="4886325"/>
            <a:ext cx="14630400" cy="462915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2" name="Google Shape;82;p4: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a:extLst>
            <a:ext uri="{FF2B5EF4-FFF2-40B4-BE49-F238E27FC236}">
              <a16:creationId xmlns:a16="http://schemas.microsoft.com/office/drawing/2014/main" id="{FD896FB9-A852-E66E-56B3-6C2F43862328}"/>
            </a:ext>
          </a:extLst>
        </p:cNvPr>
        <p:cNvGrpSpPr/>
        <p:nvPr/>
      </p:nvGrpSpPr>
      <p:grpSpPr>
        <a:xfrm>
          <a:off x="0" y="0"/>
          <a:ext cx="0" cy="0"/>
          <a:chOff x="0" y="0"/>
          <a:chExt cx="0" cy="0"/>
        </a:xfrm>
      </p:grpSpPr>
      <p:sp>
        <p:nvSpPr>
          <p:cNvPr id="274" name="Google Shape;274;p28:notes">
            <a:extLst>
              <a:ext uri="{FF2B5EF4-FFF2-40B4-BE49-F238E27FC236}">
                <a16:creationId xmlns:a16="http://schemas.microsoft.com/office/drawing/2014/main" id="{94C4043C-B487-F9B7-FEC1-556EE6397732}"/>
              </a:ext>
            </a:extLst>
          </p:cNvPr>
          <p:cNvSpPr txBox="1">
            <a:spLocks noGrp="1"/>
          </p:cNvSpPr>
          <p:nvPr>
            <p:ph type="body" idx="1"/>
          </p:nvPr>
        </p:nvSpPr>
        <p:spPr>
          <a:xfrm>
            <a:off x="1828800" y="4886325"/>
            <a:ext cx="14630400" cy="462915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75" name="Google Shape;275;p28:notes">
            <a:extLst>
              <a:ext uri="{FF2B5EF4-FFF2-40B4-BE49-F238E27FC236}">
                <a16:creationId xmlns:a16="http://schemas.microsoft.com/office/drawing/2014/main" id="{D1CB39B7-07F6-96A1-92E6-FA11197FF161}"/>
              </a:ext>
            </a:extLst>
          </p:cNvPr>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82097553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a:extLst>
            <a:ext uri="{FF2B5EF4-FFF2-40B4-BE49-F238E27FC236}">
              <a16:creationId xmlns:a16="http://schemas.microsoft.com/office/drawing/2014/main" id="{00FEC2E1-7669-6A69-C093-0E4FF09F14EB}"/>
            </a:ext>
          </a:extLst>
        </p:cNvPr>
        <p:cNvGrpSpPr/>
        <p:nvPr/>
      </p:nvGrpSpPr>
      <p:grpSpPr>
        <a:xfrm>
          <a:off x="0" y="0"/>
          <a:ext cx="0" cy="0"/>
          <a:chOff x="0" y="0"/>
          <a:chExt cx="0" cy="0"/>
        </a:xfrm>
      </p:grpSpPr>
      <p:sp>
        <p:nvSpPr>
          <p:cNvPr id="274" name="Google Shape;274;p28:notes">
            <a:extLst>
              <a:ext uri="{FF2B5EF4-FFF2-40B4-BE49-F238E27FC236}">
                <a16:creationId xmlns:a16="http://schemas.microsoft.com/office/drawing/2014/main" id="{F117A538-A8D5-C728-4309-B09DDB8BFACA}"/>
              </a:ext>
            </a:extLst>
          </p:cNvPr>
          <p:cNvSpPr txBox="1">
            <a:spLocks noGrp="1"/>
          </p:cNvSpPr>
          <p:nvPr>
            <p:ph type="body" idx="1"/>
          </p:nvPr>
        </p:nvSpPr>
        <p:spPr>
          <a:xfrm>
            <a:off x="1828800" y="4886325"/>
            <a:ext cx="14630400" cy="462915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75" name="Google Shape;275;p28:notes">
            <a:extLst>
              <a:ext uri="{FF2B5EF4-FFF2-40B4-BE49-F238E27FC236}">
                <a16:creationId xmlns:a16="http://schemas.microsoft.com/office/drawing/2014/main" id="{03E36A73-2713-2CAE-A937-FBEB1C5212DE}"/>
              </a:ext>
            </a:extLst>
          </p:cNvPr>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10064070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a:extLst>
            <a:ext uri="{FF2B5EF4-FFF2-40B4-BE49-F238E27FC236}">
              <a16:creationId xmlns:a16="http://schemas.microsoft.com/office/drawing/2014/main" id="{298DFE53-9C64-45E5-A66A-B83FE56BA1AB}"/>
            </a:ext>
          </a:extLst>
        </p:cNvPr>
        <p:cNvGrpSpPr/>
        <p:nvPr/>
      </p:nvGrpSpPr>
      <p:grpSpPr>
        <a:xfrm>
          <a:off x="0" y="0"/>
          <a:ext cx="0" cy="0"/>
          <a:chOff x="0" y="0"/>
          <a:chExt cx="0" cy="0"/>
        </a:xfrm>
      </p:grpSpPr>
      <p:sp>
        <p:nvSpPr>
          <p:cNvPr id="274" name="Google Shape;274;p28:notes">
            <a:extLst>
              <a:ext uri="{FF2B5EF4-FFF2-40B4-BE49-F238E27FC236}">
                <a16:creationId xmlns:a16="http://schemas.microsoft.com/office/drawing/2014/main" id="{B591388D-78AC-6931-9582-4C9DE855581F}"/>
              </a:ext>
            </a:extLst>
          </p:cNvPr>
          <p:cNvSpPr txBox="1">
            <a:spLocks noGrp="1"/>
          </p:cNvSpPr>
          <p:nvPr>
            <p:ph type="body" idx="1"/>
          </p:nvPr>
        </p:nvSpPr>
        <p:spPr>
          <a:xfrm>
            <a:off x="1828800" y="4886325"/>
            <a:ext cx="14630400" cy="462915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75" name="Google Shape;275;p28:notes">
            <a:extLst>
              <a:ext uri="{FF2B5EF4-FFF2-40B4-BE49-F238E27FC236}">
                <a16:creationId xmlns:a16="http://schemas.microsoft.com/office/drawing/2014/main" id="{80CAE938-0950-1BF5-0914-093575237BB5}"/>
              </a:ext>
            </a:extLst>
          </p:cNvPr>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54085054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p29:notes"/>
          <p:cNvSpPr txBox="1">
            <a:spLocks noGrp="1"/>
          </p:cNvSpPr>
          <p:nvPr>
            <p:ph type="body" idx="1"/>
          </p:nvPr>
        </p:nvSpPr>
        <p:spPr>
          <a:xfrm>
            <a:off x="1828800" y="4886325"/>
            <a:ext cx="14630400" cy="462915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82" name="Google Shape;282;p29: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p30:notes"/>
          <p:cNvSpPr txBox="1">
            <a:spLocks noGrp="1"/>
          </p:cNvSpPr>
          <p:nvPr>
            <p:ph type="body" idx="1"/>
          </p:nvPr>
        </p:nvSpPr>
        <p:spPr>
          <a:xfrm>
            <a:off x="1828800" y="4886325"/>
            <a:ext cx="14630400" cy="462915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89" name="Google Shape;289;p30: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p31:notes"/>
          <p:cNvSpPr txBox="1">
            <a:spLocks noGrp="1"/>
          </p:cNvSpPr>
          <p:nvPr>
            <p:ph type="body" idx="1"/>
          </p:nvPr>
        </p:nvSpPr>
        <p:spPr>
          <a:xfrm>
            <a:off x="1828800" y="4886325"/>
            <a:ext cx="14630400" cy="462915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96" name="Google Shape;296;p31: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p32:notes"/>
          <p:cNvSpPr txBox="1">
            <a:spLocks noGrp="1"/>
          </p:cNvSpPr>
          <p:nvPr>
            <p:ph type="body" idx="1"/>
          </p:nvPr>
        </p:nvSpPr>
        <p:spPr>
          <a:xfrm>
            <a:off x="1828800" y="4886325"/>
            <a:ext cx="14630400" cy="462915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03" name="Google Shape;303;p32: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p33:notes"/>
          <p:cNvSpPr txBox="1">
            <a:spLocks noGrp="1"/>
          </p:cNvSpPr>
          <p:nvPr>
            <p:ph type="body" idx="1"/>
          </p:nvPr>
        </p:nvSpPr>
        <p:spPr>
          <a:xfrm>
            <a:off x="1828800" y="4886325"/>
            <a:ext cx="14630400" cy="462915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10" name="Google Shape;310;p33: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p34:notes"/>
          <p:cNvSpPr txBox="1">
            <a:spLocks noGrp="1"/>
          </p:cNvSpPr>
          <p:nvPr>
            <p:ph type="body" idx="1"/>
          </p:nvPr>
        </p:nvSpPr>
        <p:spPr>
          <a:xfrm>
            <a:off x="1828800" y="4886325"/>
            <a:ext cx="14630400" cy="462915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28" name="Google Shape;328;p34: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5:notes"/>
          <p:cNvSpPr txBox="1">
            <a:spLocks noGrp="1"/>
          </p:cNvSpPr>
          <p:nvPr>
            <p:ph type="body" idx="1"/>
          </p:nvPr>
        </p:nvSpPr>
        <p:spPr>
          <a:xfrm>
            <a:off x="1828800" y="4886325"/>
            <a:ext cx="14630400" cy="462915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5" name="Google Shape;95;p5: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a:extLst>
            <a:ext uri="{FF2B5EF4-FFF2-40B4-BE49-F238E27FC236}">
              <a16:creationId xmlns:a16="http://schemas.microsoft.com/office/drawing/2014/main" id="{9ABCA918-C5A6-3904-D8FB-377E64F131D5}"/>
            </a:ext>
          </a:extLst>
        </p:cNvPr>
        <p:cNvGrpSpPr/>
        <p:nvPr/>
      </p:nvGrpSpPr>
      <p:grpSpPr>
        <a:xfrm>
          <a:off x="0" y="0"/>
          <a:ext cx="0" cy="0"/>
          <a:chOff x="0" y="0"/>
          <a:chExt cx="0" cy="0"/>
        </a:xfrm>
      </p:grpSpPr>
      <p:sp>
        <p:nvSpPr>
          <p:cNvPr id="94" name="Google Shape;94;p5:notes">
            <a:extLst>
              <a:ext uri="{FF2B5EF4-FFF2-40B4-BE49-F238E27FC236}">
                <a16:creationId xmlns:a16="http://schemas.microsoft.com/office/drawing/2014/main" id="{33F752F9-FA80-850E-6128-69D7D48D11EE}"/>
              </a:ext>
            </a:extLst>
          </p:cNvPr>
          <p:cNvSpPr txBox="1">
            <a:spLocks noGrp="1"/>
          </p:cNvSpPr>
          <p:nvPr>
            <p:ph type="body" idx="1"/>
          </p:nvPr>
        </p:nvSpPr>
        <p:spPr>
          <a:xfrm>
            <a:off x="1828800" y="4886325"/>
            <a:ext cx="14630400" cy="462915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5" name="Google Shape;95;p5:notes">
            <a:extLst>
              <a:ext uri="{FF2B5EF4-FFF2-40B4-BE49-F238E27FC236}">
                <a16:creationId xmlns:a16="http://schemas.microsoft.com/office/drawing/2014/main" id="{5761F840-C32C-C1E0-C8CC-14D30C3196EB}"/>
              </a:ext>
            </a:extLst>
          </p:cNvPr>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7819790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6:notes"/>
          <p:cNvSpPr txBox="1">
            <a:spLocks noGrp="1"/>
          </p:cNvSpPr>
          <p:nvPr>
            <p:ph type="body" idx="1"/>
          </p:nvPr>
        </p:nvSpPr>
        <p:spPr>
          <a:xfrm>
            <a:off x="1828800" y="4886325"/>
            <a:ext cx="14630400" cy="462915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11" name="Google Shape;111;p6: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7:notes"/>
          <p:cNvSpPr txBox="1">
            <a:spLocks noGrp="1"/>
          </p:cNvSpPr>
          <p:nvPr>
            <p:ph type="body" idx="1"/>
          </p:nvPr>
        </p:nvSpPr>
        <p:spPr>
          <a:xfrm>
            <a:off x="1828800" y="4886325"/>
            <a:ext cx="14630400" cy="462915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18" name="Google Shape;118;p7: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8:notes"/>
          <p:cNvSpPr txBox="1">
            <a:spLocks noGrp="1"/>
          </p:cNvSpPr>
          <p:nvPr>
            <p:ph type="body" idx="1"/>
          </p:nvPr>
        </p:nvSpPr>
        <p:spPr>
          <a:xfrm>
            <a:off x="1828800" y="4886325"/>
            <a:ext cx="14630400" cy="462915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25" name="Google Shape;125;p8: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hyperlink" Target="http://www.eurecaedu.eu/" TargetMode="Externa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hyperlink" Target="http://www.eurecaedu.eu/" TargetMode="External"/><Relationship Id="rId4"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6"/>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obj">
  <p:cSld name="OBJECT">
    <p:spTree>
      <p:nvGrpSpPr>
        <p:cNvPr id="1" name="Shape 57"/>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Title and Content">
  <p:cSld name="Title and Content">
    <p:bg>
      <p:bgPr>
        <a:solidFill>
          <a:schemeClr val="lt1"/>
        </a:solidFill>
        <a:effectLst/>
      </p:bgPr>
    </p:bg>
    <p:spTree>
      <p:nvGrpSpPr>
        <p:cNvPr id="1" name="Shape 17"/>
        <p:cNvGrpSpPr/>
        <p:nvPr/>
      </p:nvGrpSpPr>
      <p:grpSpPr>
        <a:xfrm>
          <a:off x="0" y="0"/>
          <a:ext cx="0" cy="0"/>
          <a:chOff x="0" y="0"/>
          <a:chExt cx="0" cy="0"/>
        </a:xfrm>
      </p:grpSpPr>
      <p:pic>
        <p:nvPicPr>
          <p:cNvPr id="18" name="Google Shape;18;p39"/>
          <p:cNvPicPr preferRelativeResize="0"/>
          <p:nvPr/>
        </p:nvPicPr>
        <p:blipFill rotWithShape="1">
          <a:blip r:embed="rId2">
            <a:alphaModFix/>
          </a:blip>
          <a:srcRect/>
          <a:stretch/>
        </p:blipFill>
        <p:spPr>
          <a:xfrm>
            <a:off x="1151516" y="9456201"/>
            <a:ext cx="1647824" cy="361949"/>
          </a:xfrm>
          <a:prstGeom prst="rect">
            <a:avLst/>
          </a:prstGeom>
          <a:noFill/>
          <a:ln>
            <a:noFill/>
          </a:ln>
        </p:spPr>
      </p:pic>
      <p:pic>
        <p:nvPicPr>
          <p:cNvPr id="19" name="Google Shape;19;p39"/>
          <p:cNvPicPr preferRelativeResize="0"/>
          <p:nvPr/>
        </p:nvPicPr>
        <p:blipFill rotWithShape="1">
          <a:blip r:embed="rId3">
            <a:alphaModFix/>
          </a:blip>
          <a:srcRect/>
          <a:stretch/>
        </p:blipFill>
        <p:spPr>
          <a:xfrm>
            <a:off x="8514368" y="9367191"/>
            <a:ext cx="1114424" cy="400049"/>
          </a:xfrm>
          <a:prstGeom prst="rect">
            <a:avLst/>
          </a:prstGeom>
          <a:noFill/>
          <a:ln>
            <a:noFill/>
          </a:ln>
        </p:spPr>
      </p:pic>
      <p:sp>
        <p:nvSpPr>
          <p:cNvPr id="20" name="Google Shape;20;p39"/>
          <p:cNvSpPr/>
          <p:nvPr/>
        </p:nvSpPr>
        <p:spPr>
          <a:xfrm>
            <a:off x="14281273" y="7925133"/>
            <a:ext cx="2844165" cy="1031240"/>
          </a:xfrm>
          <a:custGeom>
            <a:avLst/>
            <a:gdLst/>
            <a:ahLst/>
            <a:cxnLst/>
            <a:rect l="l" t="t" r="r" b="b"/>
            <a:pathLst>
              <a:path w="2844165" h="1031240" extrusionOk="0">
                <a:moveTo>
                  <a:pt x="2250706" y="911788"/>
                </a:moveTo>
                <a:lnTo>
                  <a:pt x="2248814" y="907787"/>
                </a:lnTo>
                <a:lnTo>
                  <a:pt x="2221909" y="775097"/>
                </a:lnTo>
                <a:lnTo>
                  <a:pt x="2255200" y="678693"/>
                </a:lnTo>
                <a:lnTo>
                  <a:pt x="2306276" y="619888"/>
                </a:lnTo>
                <a:lnTo>
                  <a:pt x="2332726" y="599995"/>
                </a:lnTo>
                <a:lnTo>
                  <a:pt x="2349686" y="628486"/>
                </a:lnTo>
                <a:lnTo>
                  <a:pt x="2374745" y="702368"/>
                </a:lnTo>
                <a:lnTo>
                  <a:pt x="2374519" y="706506"/>
                </a:lnTo>
                <a:lnTo>
                  <a:pt x="2315347" y="706506"/>
                </a:lnTo>
                <a:lnTo>
                  <a:pt x="2293840" y="751700"/>
                </a:lnTo>
                <a:lnTo>
                  <a:pt x="2276852" y="808939"/>
                </a:lnTo>
                <a:lnTo>
                  <a:pt x="2264608" y="864973"/>
                </a:lnTo>
                <a:lnTo>
                  <a:pt x="2257329" y="906552"/>
                </a:lnTo>
                <a:lnTo>
                  <a:pt x="2256633" y="910946"/>
                </a:lnTo>
                <a:lnTo>
                  <a:pt x="2250706" y="911788"/>
                </a:lnTo>
                <a:close/>
              </a:path>
              <a:path w="2844165" h="1031240" extrusionOk="0">
                <a:moveTo>
                  <a:pt x="2290933" y="919736"/>
                </a:moveTo>
                <a:lnTo>
                  <a:pt x="2285756" y="916631"/>
                </a:lnTo>
                <a:lnTo>
                  <a:pt x="2286811" y="912291"/>
                </a:lnTo>
                <a:lnTo>
                  <a:pt x="2307796" y="811834"/>
                </a:lnTo>
                <a:lnTo>
                  <a:pt x="2315769" y="748684"/>
                </a:lnTo>
                <a:lnTo>
                  <a:pt x="2316397" y="715892"/>
                </a:lnTo>
                <a:lnTo>
                  <a:pt x="2315347" y="706506"/>
                </a:lnTo>
                <a:lnTo>
                  <a:pt x="2374519" y="706506"/>
                </a:lnTo>
                <a:lnTo>
                  <a:pt x="2369167" y="804249"/>
                </a:lnTo>
                <a:lnTo>
                  <a:pt x="2294217" y="916740"/>
                </a:lnTo>
                <a:lnTo>
                  <a:pt x="2290933" y="919736"/>
                </a:lnTo>
                <a:close/>
              </a:path>
              <a:path w="2844165" h="1031240" extrusionOk="0">
                <a:moveTo>
                  <a:pt x="2336173" y="972822"/>
                </a:moveTo>
                <a:lnTo>
                  <a:pt x="2328604" y="965541"/>
                </a:lnTo>
                <a:lnTo>
                  <a:pt x="2332030" y="958577"/>
                </a:lnTo>
                <a:lnTo>
                  <a:pt x="2484491" y="777730"/>
                </a:lnTo>
                <a:lnTo>
                  <a:pt x="2652462" y="719423"/>
                </a:lnTo>
                <a:lnTo>
                  <a:pt x="2788232" y="726416"/>
                </a:lnTo>
                <a:lnTo>
                  <a:pt x="2844091" y="741467"/>
                </a:lnTo>
                <a:lnTo>
                  <a:pt x="2823461" y="795759"/>
                </a:lnTo>
                <a:lnTo>
                  <a:pt x="2799601" y="832727"/>
                </a:lnTo>
                <a:lnTo>
                  <a:pt x="2679530" y="832727"/>
                </a:lnTo>
                <a:lnTo>
                  <a:pt x="2633373" y="840500"/>
                </a:lnTo>
                <a:lnTo>
                  <a:pt x="2580856" y="856535"/>
                </a:lnTo>
                <a:lnTo>
                  <a:pt x="2525411" y="878215"/>
                </a:lnTo>
                <a:lnTo>
                  <a:pt x="2470466" y="902921"/>
                </a:lnTo>
                <a:lnTo>
                  <a:pt x="2419453" y="928035"/>
                </a:lnTo>
                <a:lnTo>
                  <a:pt x="2375800" y="950940"/>
                </a:lnTo>
                <a:lnTo>
                  <a:pt x="2342937" y="969017"/>
                </a:lnTo>
                <a:lnTo>
                  <a:pt x="2336173" y="972822"/>
                </a:lnTo>
                <a:close/>
              </a:path>
              <a:path w="2844165" h="1031240" extrusionOk="0">
                <a:moveTo>
                  <a:pt x="2368939" y="1031057"/>
                </a:moveTo>
                <a:lnTo>
                  <a:pt x="2361262" y="1029778"/>
                </a:lnTo>
                <a:lnTo>
                  <a:pt x="2359924" y="1019283"/>
                </a:lnTo>
                <a:lnTo>
                  <a:pt x="2366993" y="1016036"/>
                </a:lnTo>
                <a:lnTo>
                  <a:pt x="2527207" y="936307"/>
                </a:lnTo>
                <a:lnTo>
                  <a:pt x="2622266" y="878971"/>
                </a:lnTo>
                <a:lnTo>
                  <a:pt x="2667823" y="844340"/>
                </a:lnTo>
                <a:lnTo>
                  <a:pt x="2679530" y="832727"/>
                </a:lnTo>
                <a:lnTo>
                  <a:pt x="2799601" y="832727"/>
                </a:lnTo>
                <a:lnTo>
                  <a:pt x="2749482" y="910379"/>
                </a:lnTo>
                <a:lnTo>
                  <a:pt x="2604020" y="1012940"/>
                </a:lnTo>
                <a:lnTo>
                  <a:pt x="2368939" y="1031057"/>
                </a:lnTo>
                <a:close/>
              </a:path>
              <a:path w="2844165" h="1031240" extrusionOk="0">
                <a:moveTo>
                  <a:pt x="553169" y="319708"/>
                </a:moveTo>
                <a:lnTo>
                  <a:pt x="549884" y="316712"/>
                </a:lnTo>
                <a:lnTo>
                  <a:pt x="474933" y="204240"/>
                </a:lnTo>
                <a:lnTo>
                  <a:pt x="469351" y="102369"/>
                </a:lnTo>
                <a:lnTo>
                  <a:pt x="494406" y="28491"/>
                </a:lnTo>
                <a:lnTo>
                  <a:pt x="511365" y="0"/>
                </a:lnTo>
                <a:lnTo>
                  <a:pt x="537817" y="19893"/>
                </a:lnTo>
                <a:lnTo>
                  <a:pt x="588896" y="78698"/>
                </a:lnTo>
                <a:lnTo>
                  <a:pt x="598501" y="106511"/>
                </a:lnTo>
                <a:lnTo>
                  <a:pt x="528743" y="106511"/>
                </a:lnTo>
                <a:lnTo>
                  <a:pt x="527692" y="115894"/>
                </a:lnTo>
                <a:lnTo>
                  <a:pt x="528318" y="148681"/>
                </a:lnTo>
                <a:lnTo>
                  <a:pt x="536290" y="211829"/>
                </a:lnTo>
                <a:lnTo>
                  <a:pt x="557279" y="312296"/>
                </a:lnTo>
                <a:lnTo>
                  <a:pt x="558334" y="316636"/>
                </a:lnTo>
                <a:lnTo>
                  <a:pt x="553169" y="319708"/>
                </a:lnTo>
                <a:close/>
              </a:path>
              <a:path w="2844165" h="1031240" extrusionOk="0">
                <a:moveTo>
                  <a:pt x="593385" y="311793"/>
                </a:moveTo>
                <a:lnTo>
                  <a:pt x="587458" y="310918"/>
                </a:lnTo>
                <a:lnTo>
                  <a:pt x="586773" y="306534"/>
                </a:lnTo>
                <a:lnTo>
                  <a:pt x="579492" y="264956"/>
                </a:lnTo>
                <a:lnTo>
                  <a:pt x="567244" y="208925"/>
                </a:lnTo>
                <a:lnTo>
                  <a:pt x="550253" y="151692"/>
                </a:lnTo>
                <a:lnTo>
                  <a:pt x="528743" y="106511"/>
                </a:lnTo>
                <a:lnTo>
                  <a:pt x="598501" y="106511"/>
                </a:lnTo>
                <a:lnTo>
                  <a:pt x="622190" y="175102"/>
                </a:lnTo>
                <a:lnTo>
                  <a:pt x="595288" y="307792"/>
                </a:lnTo>
                <a:lnTo>
                  <a:pt x="593385" y="311793"/>
                </a:lnTo>
                <a:close/>
              </a:path>
              <a:path w="2844165" h="1031240" extrusionOk="0">
                <a:moveTo>
                  <a:pt x="475151" y="431040"/>
                </a:moveTo>
                <a:lnTo>
                  <a:pt x="240075" y="412931"/>
                </a:lnTo>
                <a:lnTo>
                  <a:pt x="94612" y="310365"/>
                </a:lnTo>
                <a:lnTo>
                  <a:pt x="20631" y="195736"/>
                </a:lnTo>
                <a:lnTo>
                  <a:pt x="0" y="141438"/>
                </a:lnTo>
                <a:lnTo>
                  <a:pt x="55858" y="126394"/>
                </a:lnTo>
                <a:lnTo>
                  <a:pt x="191628" y="119416"/>
                </a:lnTo>
                <a:lnTo>
                  <a:pt x="359599" y="177735"/>
                </a:lnTo>
                <a:lnTo>
                  <a:pt x="405964" y="232732"/>
                </a:lnTo>
                <a:lnTo>
                  <a:pt x="164582" y="232732"/>
                </a:lnTo>
                <a:lnTo>
                  <a:pt x="176286" y="244340"/>
                </a:lnTo>
                <a:lnTo>
                  <a:pt x="221836" y="278960"/>
                </a:lnTo>
                <a:lnTo>
                  <a:pt x="316891" y="336285"/>
                </a:lnTo>
                <a:lnTo>
                  <a:pt x="477109" y="416008"/>
                </a:lnTo>
                <a:lnTo>
                  <a:pt x="484178" y="419255"/>
                </a:lnTo>
                <a:lnTo>
                  <a:pt x="482818" y="429750"/>
                </a:lnTo>
                <a:lnTo>
                  <a:pt x="475151" y="431040"/>
                </a:lnTo>
                <a:close/>
              </a:path>
              <a:path w="2844165" h="1031240" extrusionOk="0">
                <a:moveTo>
                  <a:pt x="507907" y="372805"/>
                </a:moveTo>
                <a:lnTo>
                  <a:pt x="468291" y="350947"/>
                </a:lnTo>
                <a:lnTo>
                  <a:pt x="424638" y="328041"/>
                </a:lnTo>
                <a:lnTo>
                  <a:pt x="373626" y="302923"/>
                </a:lnTo>
                <a:lnTo>
                  <a:pt x="318684" y="278214"/>
                </a:lnTo>
                <a:lnTo>
                  <a:pt x="263242" y="256532"/>
                </a:lnTo>
                <a:lnTo>
                  <a:pt x="210732" y="240499"/>
                </a:lnTo>
                <a:lnTo>
                  <a:pt x="164582" y="232732"/>
                </a:lnTo>
                <a:lnTo>
                  <a:pt x="405964" y="232732"/>
                </a:lnTo>
                <a:lnTo>
                  <a:pt x="512061" y="358582"/>
                </a:lnTo>
                <a:lnTo>
                  <a:pt x="515498" y="365557"/>
                </a:lnTo>
                <a:lnTo>
                  <a:pt x="507907" y="372805"/>
                </a:lnTo>
                <a:close/>
              </a:path>
            </a:pathLst>
          </a:custGeom>
          <a:solidFill>
            <a:srgbClr val="8BC249"/>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1" name="Google Shape;21;p39"/>
          <p:cNvSpPr/>
          <p:nvPr/>
        </p:nvSpPr>
        <p:spPr>
          <a:xfrm>
            <a:off x="14243105" y="8245152"/>
            <a:ext cx="2353310" cy="756285"/>
          </a:xfrm>
          <a:custGeom>
            <a:avLst/>
            <a:gdLst/>
            <a:ahLst/>
            <a:cxnLst/>
            <a:rect l="l" t="t" r="r" b="b"/>
            <a:pathLst>
              <a:path w="2353309" h="756284" extrusionOk="0">
                <a:moveTo>
                  <a:pt x="180065" y="756154"/>
                </a:moveTo>
                <a:lnTo>
                  <a:pt x="29283" y="756154"/>
                </a:lnTo>
                <a:lnTo>
                  <a:pt x="12120" y="750777"/>
                </a:lnTo>
                <a:lnTo>
                  <a:pt x="1771" y="737545"/>
                </a:lnTo>
                <a:lnTo>
                  <a:pt x="0" y="720808"/>
                </a:lnTo>
                <a:lnTo>
                  <a:pt x="8566" y="704915"/>
                </a:lnTo>
                <a:lnTo>
                  <a:pt x="719651" y="8477"/>
                </a:lnTo>
                <a:lnTo>
                  <a:pt x="729369" y="2119"/>
                </a:lnTo>
                <a:lnTo>
                  <a:pt x="740375" y="0"/>
                </a:lnTo>
                <a:lnTo>
                  <a:pt x="751383" y="2119"/>
                </a:lnTo>
                <a:lnTo>
                  <a:pt x="761107" y="8477"/>
                </a:lnTo>
                <a:lnTo>
                  <a:pt x="980638" y="223489"/>
                </a:lnTo>
                <a:lnTo>
                  <a:pt x="740375" y="223489"/>
                </a:lnTo>
                <a:lnTo>
                  <a:pt x="729369" y="225604"/>
                </a:lnTo>
                <a:lnTo>
                  <a:pt x="719651" y="231951"/>
                </a:lnTo>
                <a:lnTo>
                  <a:pt x="187503" y="753104"/>
                </a:lnTo>
                <a:lnTo>
                  <a:pt x="180065" y="756154"/>
                </a:lnTo>
                <a:close/>
              </a:path>
              <a:path w="2353309" h="756284" extrusionOk="0">
                <a:moveTo>
                  <a:pt x="1416911" y="403619"/>
                </a:moveTo>
                <a:lnTo>
                  <a:pt x="1176647" y="403619"/>
                </a:lnTo>
                <a:lnTo>
                  <a:pt x="1187651" y="401506"/>
                </a:lnTo>
                <a:lnTo>
                  <a:pt x="1197369" y="395166"/>
                </a:lnTo>
                <a:lnTo>
                  <a:pt x="1592176" y="8477"/>
                </a:lnTo>
                <a:lnTo>
                  <a:pt x="1601905" y="2119"/>
                </a:lnTo>
                <a:lnTo>
                  <a:pt x="1612915" y="0"/>
                </a:lnTo>
                <a:lnTo>
                  <a:pt x="1623925" y="2119"/>
                </a:lnTo>
                <a:lnTo>
                  <a:pt x="1633654" y="8477"/>
                </a:lnTo>
                <a:lnTo>
                  <a:pt x="1853191" y="223489"/>
                </a:lnTo>
                <a:lnTo>
                  <a:pt x="1612915" y="223489"/>
                </a:lnTo>
                <a:lnTo>
                  <a:pt x="1601905" y="225604"/>
                </a:lnTo>
                <a:lnTo>
                  <a:pt x="1592176" y="231951"/>
                </a:lnTo>
                <a:lnTo>
                  <a:pt x="1416911" y="403619"/>
                </a:lnTo>
                <a:close/>
              </a:path>
              <a:path w="2353309" h="756284" extrusionOk="0">
                <a:moveTo>
                  <a:pt x="1451475" y="756154"/>
                </a:moveTo>
                <a:lnTo>
                  <a:pt x="1300682" y="756154"/>
                </a:lnTo>
                <a:lnTo>
                  <a:pt x="1293244" y="753104"/>
                </a:lnTo>
                <a:lnTo>
                  <a:pt x="1062507" y="527149"/>
                </a:lnTo>
                <a:lnTo>
                  <a:pt x="761107" y="231951"/>
                </a:lnTo>
                <a:lnTo>
                  <a:pt x="751383" y="225604"/>
                </a:lnTo>
                <a:lnTo>
                  <a:pt x="740375" y="223489"/>
                </a:lnTo>
                <a:lnTo>
                  <a:pt x="980638" y="223489"/>
                </a:lnTo>
                <a:lnTo>
                  <a:pt x="1155925" y="395166"/>
                </a:lnTo>
                <a:lnTo>
                  <a:pt x="1165642" y="401506"/>
                </a:lnTo>
                <a:lnTo>
                  <a:pt x="1176647" y="403619"/>
                </a:lnTo>
                <a:lnTo>
                  <a:pt x="1416911" y="403619"/>
                </a:lnTo>
                <a:lnTo>
                  <a:pt x="1312568" y="505820"/>
                </a:lnTo>
                <a:lnTo>
                  <a:pt x="1305840" y="515788"/>
                </a:lnTo>
                <a:lnTo>
                  <a:pt x="1303599" y="527204"/>
                </a:lnTo>
                <a:lnTo>
                  <a:pt x="1305840" y="538601"/>
                </a:lnTo>
                <a:lnTo>
                  <a:pt x="1312568" y="548587"/>
                </a:lnTo>
                <a:lnTo>
                  <a:pt x="1472181" y="704915"/>
                </a:lnTo>
                <a:lnTo>
                  <a:pt x="1480754" y="720808"/>
                </a:lnTo>
                <a:lnTo>
                  <a:pt x="1478985" y="737545"/>
                </a:lnTo>
                <a:lnTo>
                  <a:pt x="1468638" y="750777"/>
                </a:lnTo>
                <a:lnTo>
                  <a:pt x="1451475" y="756154"/>
                </a:lnTo>
                <a:close/>
              </a:path>
              <a:path w="2353309" h="756284" extrusionOk="0">
                <a:moveTo>
                  <a:pt x="2324011" y="756154"/>
                </a:moveTo>
                <a:lnTo>
                  <a:pt x="2173229" y="756154"/>
                </a:lnTo>
                <a:lnTo>
                  <a:pt x="2165790" y="753104"/>
                </a:lnTo>
                <a:lnTo>
                  <a:pt x="1633654" y="231951"/>
                </a:lnTo>
                <a:lnTo>
                  <a:pt x="1623925" y="225604"/>
                </a:lnTo>
                <a:lnTo>
                  <a:pt x="1612915" y="223489"/>
                </a:lnTo>
                <a:lnTo>
                  <a:pt x="1853191" y="223489"/>
                </a:lnTo>
                <a:lnTo>
                  <a:pt x="2344750" y="704915"/>
                </a:lnTo>
                <a:lnTo>
                  <a:pt x="2353304" y="720808"/>
                </a:lnTo>
                <a:lnTo>
                  <a:pt x="2351525" y="737545"/>
                </a:lnTo>
                <a:lnTo>
                  <a:pt x="2341174" y="750777"/>
                </a:lnTo>
                <a:lnTo>
                  <a:pt x="2324011" y="756154"/>
                </a:lnTo>
                <a:close/>
              </a:path>
              <a:path w="2353309" h="756284" extrusionOk="0">
                <a:moveTo>
                  <a:pt x="718759" y="499414"/>
                </a:moveTo>
                <a:lnTo>
                  <a:pt x="640992" y="499414"/>
                </a:lnTo>
                <a:lnTo>
                  <a:pt x="635696" y="494090"/>
                </a:lnTo>
                <a:lnTo>
                  <a:pt x="635696" y="415904"/>
                </a:lnTo>
                <a:lnTo>
                  <a:pt x="640992" y="410580"/>
                </a:lnTo>
                <a:lnTo>
                  <a:pt x="718759" y="410580"/>
                </a:lnTo>
                <a:lnTo>
                  <a:pt x="724055" y="415904"/>
                </a:lnTo>
                <a:lnTo>
                  <a:pt x="724055" y="494090"/>
                </a:lnTo>
                <a:lnTo>
                  <a:pt x="718759" y="499414"/>
                </a:lnTo>
                <a:close/>
              </a:path>
              <a:path w="2353309" h="756284" extrusionOk="0">
                <a:moveTo>
                  <a:pt x="839766" y="499414"/>
                </a:moveTo>
                <a:lnTo>
                  <a:pt x="761998" y="499414"/>
                </a:lnTo>
                <a:lnTo>
                  <a:pt x="756702" y="494090"/>
                </a:lnTo>
                <a:lnTo>
                  <a:pt x="756702" y="415904"/>
                </a:lnTo>
                <a:lnTo>
                  <a:pt x="761998" y="410580"/>
                </a:lnTo>
                <a:lnTo>
                  <a:pt x="839766" y="410580"/>
                </a:lnTo>
                <a:lnTo>
                  <a:pt x="845062" y="415904"/>
                </a:lnTo>
                <a:lnTo>
                  <a:pt x="845062" y="494090"/>
                </a:lnTo>
                <a:lnTo>
                  <a:pt x="839766" y="499414"/>
                </a:lnTo>
                <a:close/>
              </a:path>
              <a:path w="2353309" h="756284" extrusionOk="0">
                <a:moveTo>
                  <a:pt x="1598190" y="499414"/>
                </a:moveTo>
                <a:lnTo>
                  <a:pt x="1520401" y="499414"/>
                </a:lnTo>
                <a:lnTo>
                  <a:pt x="1515116" y="494090"/>
                </a:lnTo>
                <a:lnTo>
                  <a:pt x="1515116" y="415904"/>
                </a:lnTo>
                <a:lnTo>
                  <a:pt x="1520401" y="410580"/>
                </a:lnTo>
                <a:lnTo>
                  <a:pt x="1598190" y="410580"/>
                </a:lnTo>
                <a:lnTo>
                  <a:pt x="1603475" y="415904"/>
                </a:lnTo>
                <a:lnTo>
                  <a:pt x="1603475" y="494090"/>
                </a:lnTo>
                <a:lnTo>
                  <a:pt x="1598190" y="499414"/>
                </a:lnTo>
                <a:close/>
              </a:path>
              <a:path w="2353309" h="756284" extrusionOk="0">
                <a:moveTo>
                  <a:pt x="1719186" y="499414"/>
                </a:moveTo>
                <a:lnTo>
                  <a:pt x="1641429" y="499414"/>
                </a:lnTo>
                <a:lnTo>
                  <a:pt x="1636133" y="494090"/>
                </a:lnTo>
                <a:lnTo>
                  <a:pt x="1636133" y="415904"/>
                </a:lnTo>
                <a:lnTo>
                  <a:pt x="1641429" y="410580"/>
                </a:lnTo>
                <a:lnTo>
                  <a:pt x="1719186" y="410580"/>
                </a:lnTo>
                <a:lnTo>
                  <a:pt x="1724504" y="415904"/>
                </a:lnTo>
                <a:lnTo>
                  <a:pt x="1724504" y="494090"/>
                </a:lnTo>
                <a:lnTo>
                  <a:pt x="1719186" y="499414"/>
                </a:lnTo>
                <a:close/>
              </a:path>
              <a:path w="2353309" h="756284" extrusionOk="0">
                <a:moveTo>
                  <a:pt x="718759" y="615972"/>
                </a:moveTo>
                <a:lnTo>
                  <a:pt x="640992" y="615972"/>
                </a:lnTo>
                <a:lnTo>
                  <a:pt x="635696" y="610659"/>
                </a:lnTo>
                <a:lnTo>
                  <a:pt x="635696" y="532462"/>
                </a:lnTo>
                <a:lnTo>
                  <a:pt x="640992" y="527149"/>
                </a:lnTo>
                <a:lnTo>
                  <a:pt x="718759" y="527149"/>
                </a:lnTo>
                <a:lnTo>
                  <a:pt x="724055" y="532462"/>
                </a:lnTo>
                <a:lnTo>
                  <a:pt x="724055" y="610659"/>
                </a:lnTo>
                <a:lnTo>
                  <a:pt x="718759" y="615972"/>
                </a:lnTo>
                <a:close/>
              </a:path>
              <a:path w="2353309" h="756284" extrusionOk="0">
                <a:moveTo>
                  <a:pt x="839766" y="615972"/>
                </a:moveTo>
                <a:lnTo>
                  <a:pt x="761998" y="615972"/>
                </a:lnTo>
                <a:lnTo>
                  <a:pt x="756702" y="610659"/>
                </a:lnTo>
                <a:lnTo>
                  <a:pt x="756702" y="532462"/>
                </a:lnTo>
                <a:lnTo>
                  <a:pt x="761998" y="527149"/>
                </a:lnTo>
                <a:lnTo>
                  <a:pt x="839766" y="527149"/>
                </a:lnTo>
                <a:lnTo>
                  <a:pt x="845062" y="532462"/>
                </a:lnTo>
                <a:lnTo>
                  <a:pt x="845062" y="610659"/>
                </a:lnTo>
                <a:lnTo>
                  <a:pt x="839766" y="615972"/>
                </a:lnTo>
                <a:close/>
              </a:path>
              <a:path w="2353309" h="756284" extrusionOk="0">
                <a:moveTo>
                  <a:pt x="1598190" y="615972"/>
                </a:moveTo>
                <a:lnTo>
                  <a:pt x="1520401" y="615972"/>
                </a:lnTo>
                <a:lnTo>
                  <a:pt x="1515116" y="610659"/>
                </a:lnTo>
                <a:lnTo>
                  <a:pt x="1515116" y="532462"/>
                </a:lnTo>
                <a:lnTo>
                  <a:pt x="1520401" y="527149"/>
                </a:lnTo>
                <a:lnTo>
                  <a:pt x="1598190" y="527149"/>
                </a:lnTo>
                <a:lnTo>
                  <a:pt x="1603475" y="532462"/>
                </a:lnTo>
                <a:lnTo>
                  <a:pt x="1603475" y="610659"/>
                </a:lnTo>
                <a:lnTo>
                  <a:pt x="1598190" y="615972"/>
                </a:lnTo>
                <a:close/>
              </a:path>
              <a:path w="2353309" h="756284" extrusionOk="0">
                <a:moveTo>
                  <a:pt x="1719186" y="615972"/>
                </a:moveTo>
                <a:lnTo>
                  <a:pt x="1641429" y="615972"/>
                </a:lnTo>
                <a:lnTo>
                  <a:pt x="1636133" y="610659"/>
                </a:lnTo>
                <a:lnTo>
                  <a:pt x="1636133" y="532462"/>
                </a:lnTo>
                <a:lnTo>
                  <a:pt x="1641429" y="527149"/>
                </a:lnTo>
                <a:lnTo>
                  <a:pt x="1719186" y="527149"/>
                </a:lnTo>
                <a:lnTo>
                  <a:pt x="1724504" y="532462"/>
                </a:lnTo>
                <a:lnTo>
                  <a:pt x="1724504" y="610659"/>
                </a:lnTo>
                <a:lnTo>
                  <a:pt x="1719186" y="615972"/>
                </a:lnTo>
                <a:close/>
              </a:path>
            </a:pathLst>
          </a:custGeom>
          <a:solidFill>
            <a:srgbClr val="006737"/>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2" name="Google Shape;22;p39"/>
          <p:cNvSpPr/>
          <p:nvPr/>
        </p:nvSpPr>
        <p:spPr>
          <a:xfrm>
            <a:off x="1028910" y="8989479"/>
            <a:ext cx="13020675" cy="52705"/>
          </a:xfrm>
          <a:custGeom>
            <a:avLst/>
            <a:gdLst/>
            <a:ahLst/>
            <a:cxnLst/>
            <a:rect l="l" t="t" r="r" b="b"/>
            <a:pathLst>
              <a:path w="13020675" h="52704" extrusionOk="0">
                <a:moveTo>
                  <a:pt x="0" y="52397"/>
                </a:moveTo>
                <a:lnTo>
                  <a:pt x="13020664" y="0"/>
                </a:lnTo>
              </a:path>
            </a:pathLst>
          </a:custGeom>
          <a:noFill/>
          <a:ln w="104750" cap="flat" cmpd="sng">
            <a:solidFill>
              <a:srgbClr val="5CC22F"/>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3" name="Google Shape;23;p39"/>
          <p:cNvSpPr txBox="1"/>
          <p:nvPr/>
        </p:nvSpPr>
        <p:spPr>
          <a:xfrm>
            <a:off x="2888170" y="9252454"/>
            <a:ext cx="5393817" cy="769441"/>
          </a:xfrm>
          <a:prstGeom prst="rect">
            <a:avLst/>
          </a:prstGeom>
          <a:noFill/>
          <a:ln>
            <a:noFill/>
          </a:ln>
        </p:spPr>
        <p:txBody>
          <a:bodyPr spcFirstLastPara="1" wrap="square" lIns="91425" tIns="45700" rIns="91425" bIns="45700" anchor="t" anchorCtr="0">
            <a:spAutoFit/>
          </a:bodyPr>
          <a:lstStyle/>
          <a:p>
            <a:pPr marL="12700" marR="0" lvl="0" indent="0" algn="just" rtl="0">
              <a:lnSpc>
                <a:spcPct val="100000"/>
              </a:lnSpc>
              <a:spcBef>
                <a:spcPts val="0"/>
              </a:spcBef>
              <a:spcAft>
                <a:spcPts val="0"/>
              </a:spcAft>
              <a:buClr>
                <a:srgbClr val="000000"/>
              </a:buClr>
              <a:buSzPts val="1100"/>
              <a:buFont typeface="Arial"/>
              <a:buNone/>
            </a:pPr>
            <a:r>
              <a:rPr lang="en-GB" sz="1100" b="0" i="0" u="none" strike="noStrike" cap="none">
                <a:solidFill>
                  <a:schemeClr val="dk1"/>
                </a:solidFill>
                <a:latin typeface="Calibri"/>
                <a:ea typeface="Calibri"/>
                <a:cs typeface="Calibri"/>
                <a:sym typeface="Calibri"/>
              </a:rPr>
              <a:t>"The European Commission support for the production of this publication does not constitute endorsement of the contents which reflects the views only of the authors, and the Commission cannot be held responsible for  any use which may be made of the information contained therein."</a:t>
            </a:r>
            <a:endParaRPr sz="1400" b="0" i="0" u="none" strike="noStrike" cap="none">
              <a:solidFill>
                <a:srgbClr val="000000"/>
              </a:solidFill>
              <a:latin typeface="Arial"/>
              <a:ea typeface="Arial"/>
              <a:cs typeface="Arial"/>
              <a:sym typeface="Arial"/>
            </a:endParaRPr>
          </a:p>
        </p:txBody>
      </p:sp>
      <p:sp>
        <p:nvSpPr>
          <p:cNvPr id="24" name="Google Shape;24;p39"/>
          <p:cNvSpPr txBox="1"/>
          <p:nvPr/>
        </p:nvSpPr>
        <p:spPr>
          <a:xfrm>
            <a:off x="9861173" y="9250357"/>
            <a:ext cx="6735242" cy="1102225"/>
          </a:xfrm>
          <a:prstGeom prst="rect">
            <a:avLst/>
          </a:prstGeom>
          <a:noFill/>
          <a:ln>
            <a:noFill/>
          </a:ln>
        </p:spPr>
        <p:txBody>
          <a:bodyPr spcFirstLastPara="1" wrap="square" lIns="91425" tIns="45700" rIns="91425" bIns="45700" anchor="t" anchorCtr="0">
            <a:spAutoFit/>
          </a:bodyPr>
          <a:lstStyle/>
          <a:p>
            <a:pPr marL="12700" marR="0" lvl="0" indent="0" algn="just" rtl="0">
              <a:lnSpc>
                <a:spcPct val="100000"/>
              </a:lnSpc>
              <a:spcBef>
                <a:spcPts val="0"/>
              </a:spcBef>
              <a:spcAft>
                <a:spcPts val="0"/>
              </a:spcAft>
              <a:buClr>
                <a:srgbClr val="000000"/>
              </a:buClr>
              <a:buSzPts val="1100"/>
              <a:buFont typeface="Arial"/>
              <a:buNone/>
            </a:pPr>
            <a:r>
              <a:rPr lang="en-GB" sz="1100" b="0" i="0" u="none" strike="noStrike" cap="none">
                <a:solidFill>
                  <a:schemeClr val="dk1"/>
                </a:solidFill>
                <a:latin typeface="Calibri"/>
                <a:ea typeface="Calibri"/>
                <a:cs typeface="Calibri"/>
                <a:sym typeface="Calibri"/>
              </a:rPr>
              <a:t>Legal description – Creative Commons licensing:</a:t>
            </a:r>
            <a:endParaRPr sz="1400" b="0" i="0" u="none" strike="noStrike" cap="none">
              <a:solidFill>
                <a:srgbClr val="000000"/>
              </a:solidFill>
              <a:latin typeface="Arial"/>
              <a:ea typeface="Arial"/>
              <a:cs typeface="Arial"/>
              <a:sym typeface="Arial"/>
            </a:endParaRPr>
          </a:p>
          <a:p>
            <a:pPr marL="12700" marR="5080" lvl="0" indent="0" algn="just" rtl="0">
              <a:lnSpc>
                <a:spcPct val="110500"/>
              </a:lnSpc>
              <a:spcBef>
                <a:spcPts val="0"/>
              </a:spcBef>
              <a:spcAft>
                <a:spcPts val="0"/>
              </a:spcAft>
              <a:buClr>
                <a:srgbClr val="000000"/>
              </a:buClr>
              <a:buSzPts val="1100"/>
              <a:buFont typeface="Arial"/>
              <a:buNone/>
            </a:pPr>
            <a:r>
              <a:rPr lang="en-GB" sz="1100" b="0" i="0" u="none" strike="noStrike" cap="none">
                <a:solidFill>
                  <a:schemeClr val="dk1"/>
                </a:solidFill>
                <a:latin typeface="Calibri"/>
                <a:ea typeface="Calibri"/>
                <a:cs typeface="Calibri"/>
                <a:sym typeface="Calibri"/>
              </a:rPr>
              <a:t>The materials published on the Eureca project website are classified as Open Educational Resources' (OER) and can be freely (without  permission of their creators): downloaded, used, reused, copied, adapted, and shared by users, with information about the source of their  origin.</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25" name="Google Shape;25;p39"/>
          <p:cNvPicPr preferRelativeResize="0"/>
          <p:nvPr/>
        </p:nvPicPr>
        <p:blipFill rotWithShape="1">
          <a:blip r:embed="rId4">
            <a:alphaModFix/>
          </a:blip>
          <a:srcRect l="7858"/>
          <a:stretch/>
        </p:blipFill>
        <p:spPr>
          <a:xfrm>
            <a:off x="1031765" y="265105"/>
            <a:ext cx="3482530" cy="2125980"/>
          </a:xfrm>
          <a:prstGeom prst="rect">
            <a:avLst/>
          </a:prstGeom>
          <a:noFill/>
          <a:ln>
            <a:noFill/>
          </a:ln>
        </p:spPr>
      </p:pic>
      <p:sp>
        <p:nvSpPr>
          <p:cNvPr id="26" name="Google Shape;26;p39"/>
          <p:cNvSpPr txBox="1"/>
          <p:nvPr/>
        </p:nvSpPr>
        <p:spPr>
          <a:xfrm>
            <a:off x="1271890" y="1969163"/>
            <a:ext cx="3002280" cy="360355"/>
          </a:xfrm>
          <a:prstGeom prst="rect">
            <a:avLst/>
          </a:prstGeom>
          <a:noFill/>
          <a:ln>
            <a:noFill/>
          </a:ln>
        </p:spPr>
        <p:txBody>
          <a:bodyPr spcFirstLastPara="1" wrap="square" lIns="0" tIns="128250" rIns="0" bIns="0" anchor="t" anchorCtr="0">
            <a:spAutoFit/>
          </a:bodyPr>
          <a:lstStyle/>
          <a:p>
            <a:pPr marL="467994" marR="0" lvl="0" indent="0" algn="l" rtl="0">
              <a:lnSpc>
                <a:spcPct val="100000"/>
              </a:lnSpc>
              <a:spcBef>
                <a:spcPts val="0"/>
              </a:spcBef>
              <a:spcAft>
                <a:spcPts val="0"/>
              </a:spcAft>
              <a:buClr>
                <a:srgbClr val="000000"/>
              </a:buClr>
              <a:buSzPts val="1500"/>
              <a:buFont typeface="Arial"/>
              <a:buNone/>
            </a:pPr>
            <a:r>
              <a:rPr lang="en-GB" sz="1500" b="0" i="0" u="sng" strike="noStrike" cap="none">
                <a:solidFill>
                  <a:srgbClr val="0E181D"/>
                </a:solidFill>
                <a:latin typeface="Trebuchet MS"/>
                <a:ea typeface="Trebuchet MS"/>
                <a:cs typeface="Trebuchet MS"/>
                <a:sym typeface="Trebuchet MS"/>
                <a:hlinkClick r:id="rId5">
                  <a:extLst>
                    <a:ext uri="{A12FA001-AC4F-418D-AE19-62706E023703}">
                      <ahyp:hlinkClr xmlns:ahyp="http://schemas.microsoft.com/office/drawing/2018/hyperlinkcolor" val="tx"/>
                    </a:ext>
                  </a:extLst>
                </a:hlinkClick>
              </a:rPr>
              <a:t>www.eurecaedu.eu</a:t>
            </a:r>
            <a:endParaRPr sz="1500" b="0" i="0" u="none" strike="noStrike" cap="none">
              <a:solidFill>
                <a:schemeClr val="dk1"/>
              </a:solidFill>
              <a:latin typeface="Trebuchet MS"/>
              <a:ea typeface="Trebuchet MS"/>
              <a:cs typeface="Trebuchet MS"/>
              <a:sym typeface="Trebuchet MS"/>
            </a:endParaRPr>
          </a:p>
        </p:txBody>
      </p:sp>
      <p:sp>
        <p:nvSpPr>
          <p:cNvPr id="27" name="Google Shape;27;p39"/>
          <p:cNvSpPr/>
          <p:nvPr/>
        </p:nvSpPr>
        <p:spPr>
          <a:xfrm>
            <a:off x="4405322" y="1411510"/>
            <a:ext cx="12720116" cy="52704"/>
          </a:xfrm>
          <a:custGeom>
            <a:avLst/>
            <a:gdLst/>
            <a:ahLst/>
            <a:cxnLst/>
            <a:rect l="l" t="t" r="r" b="b"/>
            <a:pathLst>
              <a:path w="12383135" h="120000" extrusionOk="0">
                <a:moveTo>
                  <a:pt x="0" y="0"/>
                </a:moveTo>
                <a:lnTo>
                  <a:pt x="12382525" y="0"/>
                </a:lnTo>
              </a:path>
            </a:pathLst>
          </a:custGeom>
          <a:noFill/>
          <a:ln w="104750" cap="flat" cmpd="sng">
            <a:solidFill>
              <a:srgbClr val="5CC22F"/>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28"/>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29"/>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obj">
  <p:cSld name="OBJECT">
    <p:spTree>
      <p:nvGrpSpPr>
        <p:cNvPr id="1" name="Shape 30"/>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43"/>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Title and Content">
  <p:cSld name="Title and Content">
    <p:bg>
      <p:bgPr>
        <a:solidFill>
          <a:schemeClr val="lt1"/>
        </a:solidFill>
        <a:effectLst/>
      </p:bgPr>
    </p:bg>
    <p:spTree>
      <p:nvGrpSpPr>
        <p:cNvPr id="1" name="Shape 44"/>
        <p:cNvGrpSpPr/>
        <p:nvPr/>
      </p:nvGrpSpPr>
      <p:grpSpPr>
        <a:xfrm>
          <a:off x="0" y="0"/>
          <a:ext cx="0" cy="0"/>
          <a:chOff x="0" y="0"/>
          <a:chExt cx="0" cy="0"/>
        </a:xfrm>
      </p:grpSpPr>
      <p:pic>
        <p:nvPicPr>
          <p:cNvPr id="45" name="Google Shape;45;p43"/>
          <p:cNvPicPr preferRelativeResize="0"/>
          <p:nvPr/>
        </p:nvPicPr>
        <p:blipFill rotWithShape="1">
          <a:blip r:embed="rId2">
            <a:alphaModFix/>
          </a:blip>
          <a:srcRect/>
          <a:stretch/>
        </p:blipFill>
        <p:spPr>
          <a:xfrm>
            <a:off x="1151516" y="9456201"/>
            <a:ext cx="1647824" cy="361949"/>
          </a:xfrm>
          <a:prstGeom prst="rect">
            <a:avLst/>
          </a:prstGeom>
          <a:noFill/>
          <a:ln>
            <a:noFill/>
          </a:ln>
        </p:spPr>
      </p:pic>
      <p:pic>
        <p:nvPicPr>
          <p:cNvPr id="46" name="Google Shape;46;p43"/>
          <p:cNvPicPr preferRelativeResize="0"/>
          <p:nvPr/>
        </p:nvPicPr>
        <p:blipFill rotWithShape="1">
          <a:blip r:embed="rId3">
            <a:alphaModFix/>
          </a:blip>
          <a:srcRect/>
          <a:stretch/>
        </p:blipFill>
        <p:spPr>
          <a:xfrm>
            <a:off x="8514368" y="9367191"/>
            <a:ext cx="1114424" cy="400049"/>
          </a:xfrm>
          <a:prstGeom prst="rect">
            <a:avLst/>
          </a:prstGeom>
          <a:noFill/>
          <a:ln>
            <a:noFill/>
          </a:ln>
        </p:spPr>
      </p:pic>
      <p:sp>
        <p:nvSpPr>
          <p:cNvPr id="47" name="Google Shape;47;p43"/>
          <p:cNvSpPr/>
          <p:nvPr/>
        </p:nvSpPr>
        <p:spPr>
          <a:xfrm>
            <a:off x="14281273" y="7925133"/>
            <a:ext cx="2844165" cy="1031240"/>
          </a:xfrm>
          <a:custGeom>
            <a:avLst/>
            <a:gdLst/>
            <a:ahLst/>
            <a:cxnLst/>
            <a:rect l="l" t="t" r="r" b="b"/>
            <a:pathLst>
              <a:path w="2844165" h="1031240" extrusionOk="0">
                <a:moveTo>
                  <a:pt x="2250706" y="911788"/>
                </a:moveTo>
                <a:lnTo>
                  <a:pt x="2248814" y="907787"/>
                </a:lnTo>
                <a:lnTo>
                  <a:pt x="2221909" y="775097"/>
                </a:lnTo>
                <a:lnTo>
                  <a:pt x="2255200" y="678693"/>
                </a:lnTo>
                <a:lnTo>
                  <a:pt x="2306276" y="619888"/>
                </a:lnTo>
                <a:lnTo>
                  <a:pt x="2332726" y="599995"/>
                </a:lnTo>
                <a:lnTo>
                  <a:pt x="2349686" y="628486"/>
                </a:lnTo>
                <a:lnTo>
                  <a:pt x="2374745" y="702368"/>
                </a:lnTo>
                <a:lnTo>
                  <a:pt x="2374519" y="706506"/>
                </a:lnTo>
                <a:lnTo>
                  <a:pt x="2315347" y="706506"/>
                </a:lnTo>
                <a:lnTo>
                  <a:pt x="2293840" y="751700"/>
                </a:lnTo>
                <a:lnTo>
                  <a:pt x="2276852" y="808939"/>
                </a:lnTo>
                <a:lnTo>
                  <a:pt x="2264608" y="864973"/>
                </a:lnTo>
                <a:lnTo>
                  <a:pt x="2257329" y="906552"/>
                </a:lnTo>
                <a:lnTo>
                  <a:pt x="2256633" y="910946"/>
                </a:lnTo>
                <a:lnTo>
                  <a:pt x="2250706" y="911788"/>
                </a:lnTo>
                <a:close/>
              </a:path>
              <a:path w="2844165" h="1031240" extrusionOk="0">
                <a:moveTo>
                  <a:pt x="2290933" y="919736"/>
                </a:moveTo>
                <a:lnTo>
                  <a:pt x="2285756" y="916631"/>
                </a:lnTo>
                <a:lnTo>
                  <a:pt x="2286811" y="912291"/>
                </a:lnTo>
                <a:lnTo>
                  <a:pt x="2307796" y="811834"/>
                </a:lnTo>
                <a:lnTo>
                  <a:pt x="2315769" y="748684"/>
                </a:lnTo>
                <a:lnTo>
                  <a:pt x="2316397" y="715892"/>
                </a:lnTo>
                <a:lnTo>
                  <a:pt x="2315347" y="706506"/>
                </a:lnTo>
                <a:lnTo>
                  <a:pt x="2374519" y="706506"/>
                </a:lnTo>
                <a:lnTo>
                  <a:pt x="2369167" y="804249"/>
                </a:lnTo>
                <a:lnTo>
                  <a:pt x="2294217" y="916740"/>
                </a:lnTo>
                <a:lnTo>
                  <a:pt x="2290933" y="919736"/>
                </a:lnTo>
                <a:close/>
              </a:path>
              <a:path w="2844165" h="1031240" extrusionOk="0">
                <a:moveTo>
                  <a:pt x="2336173" y="972822"/>
                </a:moveTo>
                <a:lnTo>
                  <a:pt x="2328604" y="965541"/>
                </a:lnTo>
                <a:lnTo>
                  <a:pt x="2332030" y="958577"/>
                </a:lnTo>
                <a:lnTo>
                  <a:pt x="2484491" y="777730"/>
                </a:lnTo>
                <a:lnTo>
                  <a:pt x="2652462" y="719423"/>
                </a:lnTo>
                <a:lnTo>
                  <a:pt x="2788232" y="726416"/>
                </a:lnTo>
                <a:lnTo>
                  <a:pt x="2844091" y="741467"/>
                </a:lnTo>
                <a:lnTo>
                  <a:pt x="2823461" y="795759"/>
                </a:lnTo>
                <a:lnTo>
                  <a:pt x="2799601" y="832727"/>
                </a:lnTo>
                <a:lnTo>
                  <a:pt x="2679530" y="832727"/>
                </a:lnTo>
                <a:lnTo>
                  <a:pt x="2633373" y="840500"/>
                </a:lnTo>
                <a:lnTo>
                  <a:pt x="2580856" y="856535"/>
                </a:lnTo>
                <a:lnTo>
                  <a:pt x="2525411" y="878215"/>
                </a:lnTo>
                <a:lnTo>
                  <a:pt x="2470466" y="902921"/>
                </a:lnTo>
                <a:lnTo>
                  <a:pt x="2419453" y="928035"/>
                </a:lnTo>
                <a:lnTo>
                  <a:pt x="2375800" y="950940"/>
                </a:lnTo>
                <a:lnTo>
                  <a:pt x="2342937" y="969017"/>
                </a:lnTo>
                <a:lnTo>
                  <a:pt x="2336173" y="972822"/>
                </a:lnTo>
                <a:close/>
              </a:path>
              <a:path w="2844165" h="1031240" extrusionOk="0">
                <a:moveTo>
                  <a:pt x="2368939" y="1031057"/>
                </a:moveTo>
                <a:lnTo>
                  <a:pt x="2361262" y="1029778"/>
                </a:lnTo>
                <a:lnTo>
                  <a:pt x="2359924" y="1019283"/>
                </a:lnTo>
                <a:lnTo>
                  <a:pt x="2366993" y="1016036"/>
                </a:lnTo>
                <a:lnTo>
                  <a:pt x="2527207" y="936307"/>
                </a:lnTo>
                <a:lnTo>
                  <a:pt x="2622266" y="878971"/>
                </a:lnTo>
                <a:lnTo>
                  <a:pt x="2667823" y="844340"/>
                </a:lnTo>
                <a:lnTo>
                  <a:pt x="2679530" y="832727"/>
                </a:lnTo>
                <a:lnTo>
                  <a:pt x="2799601" y="832727"/>
                </a:lnTo>
                <a:lnTo>
                  <a:pt x="2749482" y="910379"/>
                </a:lnTo>
                <a:lnTo>
                  <a:pt x="2604020" y="1012940"/>
                </a:lnTo>
                <a:lnTo>
                  <a:pt x="2368939" y="1031057"/>
                </a:lnTo>
                <a:close/>
              </a:path>
              <a:path w="2844165" h="1031240" extrusionOk="0">
                <a:moveTo>
                  <a:pt x="553169" y="319708"/>
                </a:moveTo>
                <a:lnTo>
                  <a:pt x="549884" y="316712"/>
                </a:lnTo>
                <a:lnTo>
                  <a:pt x="474933" y="204240"/>
                </a:lnTo>
                <a:lnTo>
                  <a:pt x="469351" y="102369"/>
                </a:lnTo>
                <a:lnTo>
                  <a:pt x="494406" y="28491"/>
                </a:lnTo>
                <a:lnTo>
                  <a:pt x="511365" y="0"/>
                </a:lnTo>
                <a:lnTo>
                  <a:pt x="537817" y="19893"/>
                </a:lnTo>
                <a:lnTo>
                  <a:pt x="588896" y="78698"/>
                </a:lnTo>
                <a:lnTo>
                  <a:pt x="598501" y="106511"/>
                </a:lnTo>
                <a:lnTo>
                  <a:pt x="528743" y="106511"/>
                </a:lnTo>
                <a:lnTo>
                  <a:pt x="527692" y="115894"/>
                </a:lnTo>
                <a:lnTo>
                  <a:pt x="528318" y="148681"/>
                </a:lnTo>
                <a:lnTo>
                  <a:pt x="536290" y="211829"/>
                </a:lnTo>
                <a:lnTo>
                  <a:pt x="557279" y="312296"/>
                </a:lnTo>
                <a:lnTo>
                  <a:pt x="558334" y="316636"/>
                </a:lnTo>
                <a:lnTo>
                  <a:pt x="553169" y="319708"/>
                </a:lnTo>
                <a:close/>
              </a:path>
              <a:path w="2844165" h="1031240" extrusionOk="0">
                <a:moveTo>
                  <a:pt x="593385" y="311793"/>
                </a:moveTo>
                <a:lnTo>
                  <a:pt x="587458" y="310918"/>
                </a:lnTo>
                <a:lnTo>
                  <a:pt x="586773" y="306534"/>
                </a:lnTo>
                <a:lnTo>
                  <a:pt x="579492" y="264956"/>
                </a:lnTo>
                <a:lnTo>
                  <a:pt x="567244" y="208925"/>
                </a:lnTo>
                <a:lnTo>
                  <a:pt x="550253" y="151692"/>
                </a:lnTo>
                <a:lnTo>
                  <a:pt x="528743" y="106511"/>
                </a:lnTo>
                <a:lnTo>
                  <a:pt x="598501" y="106511"/>
                </a:lnTo>
                <a:lnTo>
                  <a:pt x="622190" y="175102"/>
                </a:lnTo>
                <a:lnTo>
                  <a:pt x="595288" y="307792"/>
                </a:lnTo>
                <a:lnTo>
                  <a:pt x="593385" y="311793"/>
                </a:lnTo>
                <a:close/>
              </a:path>
              <a:path w="2844165" h="1031240" extrusionOk="0">
                <a:moveTo>
                  <a:pt x="475151" y="431040"/>
                </a:moveTo>
                <a:lnTo>
                  <a:pt x="240075" y="412931"/>
                </a:lnTo>
                <a:lnTo>
                  <a:pt x="94612" y="310365"/>
                </a:lnTo>
                <a:lnTo>
                  <a:pt x="20631" y="195736"/>
                </a:lnTo>
                <a:lnTo>
                  <a:pt x="0" y="141438"/>
                </a:lnTo>
                <a:lnTo>
                  <a:pt x="55858" y="126394"/>
                </a:lnTo>
                <a:lnTo>
                  <a:pt x="191628" y="119416"/>
                </a:lnTo>
                <a:lnTo>
                  <a:pt x="359599" y="177735"/>
                </a:lnTo>
                <a:lnTo>
                  <a:pt x="405964" y="232732"/>
                </a:lnTo>
                <a:lnTo>
                  <a:pt x="164582" y="232732"/>
                </a:lnTo>
                <a:lnTo>
                  <a:pt x="176286" y="244340"/>
                </a:lnTo>
                <a:lnTo>
                  <a:pt x="221836" y="278960"/>
                </a:lnTo>
                <a:lnTo>
                  <a:pt x="316891" y="336285"/>
                </a:lnTo>
                <a:lnTo>
                  <a:pt x="477109" y="416008"/>
                </a:lnTo>
                <a:lnTo>
                  <a:pt x="484178" y="419255"/>
                </a:lnTo>
                <a:lnTo>
                  <a:pt x="482818" y="429750"/>
                </a:lnTo>
                <a:lnTo>
                  <a:pt x="475151" y="431040"/>
                </a:lnTo>
                <a:close/>
              </a:path>
              <a:path w="2844165" h="1031240" extrusionOk="0">
                <a:moveTo>
                  <a:pt x="507907" y="372805"/>
                </a:moveTo>
                <a:lnTo>
                  <a:pt x="468291" y="350947"/>
                </a:lnTo>
                <a:lnTo>
                  <a:pt x="424638" y="328041"/>
                </a:lnTo>
                <a:lnTo>
                  <a:pt x="373626" y="302923"/>
                </a:lnTo>
                <a:lnTo>
                  <a:pt x="318684" y="278214"/>
                </a:lnTo>
                <a:lnTo>
                  <a:pt x="263242" y="256532"/>
                </a:lnTo>
                <a:lnTo>
                  <a:pt x="210732" y="240499"/>
                </a:lnTo>
                <a:lnTo>
                  <a:pt x="164582" y="232732"/>
                </a:lnTo>
                <a:lnTo>
                  <a:pt x="405964" y="232732"/>
                </a:lnTo>
                <a:lnTo>
                  <a:pt x="512061" y="358582"/>
                </a:lnTo>
                <a:lnTo>
                  <a:pt x="515498" y="365557"/>
                </a:lnTo>
                <a:lnTo>
                  <a:pt x="507907" y="372805"/>
                </a:lnTo>
                <a:close/>
              </a:path>
            </a:pathLst>
          </a:custGeom>
          <a:solidFill>
            <a:srgbClr val="8BC249"/>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8" name="Google Shape;48;p43"/>
          <p:cNvSpPr/>
          <p:nvPr/>
        </p:nvSpPr>
        <p:spPr>
          <a:xfrm>
            <a:off x="14243105" y="8245152"/>
            <a:ext cx="2353310" cy="756285"/>
          </a:xfrm>
          <a:custGeom>
            <a:avLst/>
            <a:gdLst/>
            <a:ahLst/>
            <a:cxnLst/>
            <a:rect l="l" t="t" r="r" b="b"/>
            <a:pathLst>
              <a:path w="2353309" h="756284" extrusionOk="0">
                <a:moveTo>
                  <a:pt x="180065" y="756154"/>
                </a:moveTo>
                <a:lnTo>
                  <a:pt x="29283" y="756154"/>
                </a:lnTo>
                <a:lnTo>
                  <a:pt x="12120" y="750777"/>
                </a:lnTo>
                <a:lnTo>
                  <a:pt x="1771" y="737545"/>
                </a:lnTo>
                <a:lnTo>
                  <a:pt x="0" y="720808"/>
                </a:lnTo>
                <a:lnTo>
                  <a:pt x="8566" y="704915"/>
                </a:lnTo>
                <a:lnTo>
                  <a:pt x="719651" y="8477"/>
                </a:lnTo>
                <a:lnTo>
                  <a:pt x="729369" y="2119"/>
                </a:lnTo>
                <a:lnTo>
                  <a:pt x="740375" y="0"/>
                </a:lnTo>
                <a:lnTo>
                  <a:pt x="751383" y="2119"/>
                </a:lnTo>
                <a:lnTo>
                  <a:pt x="761107" y="8477"/>
                </a:lnTo>
                <a:lnTo>
                  <a:pt x="980638" y="223489"/>
                </a:lnTo>
                <a:lnTo>
                  <a:pt x="740375" y="223489"/>
                </a:lnTo>
                <a:lnTo>
                  <a:pt x="729369" y="225604"/>
                </a:lnTo>
                <a:lnTo>
                  <a:pt x="719651" y="231951"/>
                </a:lnTo>
                <a:lnTo>
                  <a:pt x="187503" y="753104"/>
                </a:lnTo>
                <a:lnTo>
                  <a:pt x="180065" y="756154"/>
                </a:lnTo>
                <a:close/>
              </a:path>
              <a:path w="2353309" h="756284" extrusionOk="0">
                <a:moveTo>
                  <a:pt x="1416911" y="403619"/>
                </a:moveTo>
                <a:lnTo>
                  <a:pt x="1176647" y="403619"/>
                </a:lnTo>
                <a:lnTo>
                  <a:pt x="1187651" y="401506"/>
                </a:lnTo>
                <a:lnTo>
                  <a:pt x="1197369" y="395166"/>
                </a:lnTo>
                <a:lnTo>
                  <a:pt x="1592176" y="8477"/>
                </a:lnTo>
                <a:lnTo>
                  <a:pt x="1601905" y="2119"/>
                </a:lnTo>
                <a:lnTo>
                  <a:pt x="1612915" y="0"/>
                </a:lnTo>
                <a:lnTo>
                  <a:pt x="1623925" y="2119"/>
                </a:lnTo>
                <a:lnTo>
                  <a:pt x="1633654" y="8477"/>
                </a:lnTo>
                <a:lnTo>
                  <a:pt x="1853191" y="223489"/>
                </a:lnTo>
                <a:lnTo>
                  <a:pt x="1612915" y="223489"/>
                </a:lnTo>
                <a:lnTo>
                  <a:pt x="1601905" y="225604"/>
                </a:lnTo>
                <a:lnTo>
                  <a:pt x="1592176" y="231951"/>
                </a:lnTo>
                <a:lnTo>
                  <a:pt x="1416911" y="403619"/>
                </a:lnTo>
                <a:close/>
              </a:path>
              <a:path w="2353309" h="756284" extrusionOk="0">
                <a:moveTo>
                  <a:pt x="1451475" y="756154"/>
                </a:moveTo>
                <a:lnTo>
                  <a:pt x="1300682" y="756154"/>
                </a:lnTo>
                <a:lnTo>
                  <a:pt x="1293244" y="753104"/>
                </a:lnTo>
                <a:lnTo>
                  <a:pt x="1062507" y="527149"/>
                </a:lnTo>
                <a:lnTo>
                  <a:pt x="761107" y="231951"/>
                </a:lnTo>
                <a:lnTo>
                  <a:pt x="751383" y="225604"/>
                </a:lnTo>
                <a:lnTo>
                  <a:pt x="740375" y="223489"/>
                </a:lnTo>
                <a:lnTo>
                  <a:pt x="980638" y="223489"/>
                </a:lnTo>
                <a:lnTo>
                  <a:pt x="1155925" y="395166"/>
                </a:lnTo>
                <a:lnTo>
                  <a:pt x="1165642" y="401506"/>
                </a:lnTo>
                <a:lnTo>
                  <a:pt x="1176647" y="403619"/>
                </a:lnTo>
                <a:lnTo>
                  <a:pt x="1416911" y="403619"/>
                </a:lnTo>
                <a:lnTo>
                  <a:pt x="1312568" y="505820"/>
                </a:lnTo>
                <a:lnTo>
                  <a:pt x="1305840" y="515788"/>
                </a:lnTo>
                <a:lnTo>
                  <a:pt x="1303599" y="527204"/>
                </a:lnTo>
                <a:lnTo>
                  <a:pt x="1305840" y="538601"/>
                </a:lnTo>
                <a:lnTo>
                  <a:pt x="1312568" y="548587"/>
                </a:lnTo>
                <a:lnTo>
                  <a:pt x="1472181" y="704915"/>
                </a:lnTo>
                <a:lnTo>
                  <a:pt x="1480754" y="720808"/>
                </a:lnTo>
                <a:lnTo>
                  <a:pt x="1478985" y="737545"/>
                </a:lnTo>
                <a:lnTo>
                  <a:pt x="1468638" y="750777"/>
                </a:lnTo>
                <a:lnTo>
                  <a:pt x="1451475" y="756154"/>
                </a:lnTo>
                <a:close/>
              </a:path>
              <a:path w="2353309" h="756284" extrusionOk="0">
                <a:moveTo>
                  <a:pt x="2324011" y="756154"/>
                </a:moveTo>
                <a:lnTo>
                  <a:pt x="2173229" y="756154"/>
                </a:lnTo>
                <a:lnTo>
                  <a:pt x="2165790" y="753104"/>
                </a:lnTo>
                <a:lnTo>
                  <a:pt x="1633654" y="231951"/>
                </a:lnTo>
                <a:lnTo>
                  <a:pt x="1623925" y="225604"/>
                </a:lnTo>
                <a:lnTo>
                  <a:pt x="1612915" y="223489"/>
                </a:lnTo>
                <a:lnTo>
                  <a:pt x="1853191" y="223489"/>
                </a:lnTo>
                <a:lnTo>
                  <a:pt x="2344750" y="704915"/>
                </a:lnTo>
                <a:lnTo>
                  <a:pt x="2353304" y="720808"/>
                </a:lnTo>
                <a:lnTo>
                  <a:pt x="2351525" y="737545"/>
                </a:lnTo>
                <a:lnTo>
                  <a:pt x="2341174" y="750777"/>
                </a:lnTo>
                <a:lnTo>
                  <a:pt x="2324011" y="756154"/>
                </a:lnTo>
                <a:close/>
              </a:path>
              <a:path w="2353309" h="756284" extrusionOk="0">
                <a:moveTo>
                  <a:pt x="718759" y="499414"/>
                </a:moveTo>
                <a:lnTo>
                  <a:pt x="640992" y="499414"/>
                </a:lnTo>
                <a:lnTo>
                  <a:pt x="635696" y="494090"/>
                </a:lnTo>
                <a:lnTo>
                  <a:pt x="635696" y="415904"/>
                </a:lnTo>
                <a:lnTo>
                  <a:pt x="640992" y="410580"/>
                </a:lnTo>
                <a:lnTo>
                  <a:pt x="718759" y="410580"/>
                </a:lnTo>
                <a:lnTo>
                  <a:pt x="724055" y="415904"/>
                </a:lnTo>
                <a:lnTo>
                  <a:pt x="724055" y="494090"/>
                </a:lnTo>
                <a:lnTo>
                  <a:pt x="718759" y="499414"/>
                </a:lnTo>
                <a:close/>
              </a:path>
              <a:path w="2353309" h="756284" extrusionOk="0">
                <a:moveTo>
                  <a:pt x="839766" y="499414"/>
                </a:moveTo>
                <a:lnTo>
                  <a:pt x="761998" y="499414"/>
                </a:lnTo>
                <a:lnTo>
                  <a:pt x="756702" y="494090"/>
                </a:lnTo>
                <a:lnTo>
                  <a:pt x="756702" y="415904"/>
                </a:lnTo>
                <a:lnTo>
                  <a:pt x="761998" y="410580"/>
                </a:lnTo>
                <a:lnTo>
                  <a:pt x="839766" y="410580"/>
                </a:lnTo>
                <a:lnTo>
                  <a:pt x="845062" y="415904"/>
                </a:lnTo>
                <a:lnTo>
                  <a:pt x="845062" y="494090"/>
                </a:lnTo>
                <a:lnTo>
                  <a:pt x="839766" y="499414"/>
                </a:lnTo>
                <a:close/>
              </a:path>
              <a:path w="2353309" h="756284" extrusionOk="0">
                <a:moveTo>
                  <a:pt x="1598190" y="499414"/>
                </a:moveTo>
                <a:lnTo>
                  <a:pt x="1520401" y="499414"/>
                </a:lnTo>
                <a:lnTo>
                  <a:pt x="1515116" y="494090"/>
                </a:lnTo>
                <a:lnTo>
                  <a:pt x="1515116" y="415904"/>
                </a:lnTo>
                <a:lnTo>
                  <a:pt x="1520401" y="410580"/>
                </a:lnTo>
                <a:lnTo>
                  <a:pt x="1598190" y="410580"/>
                </a:lnTo>
                <a:lnTo>
                  <a:pt x="1603475" y="415904"/>
                </a:lnTo>
                <a:lnTo>
                  <a:pt x="1603475" y="494090"/>
                </a:lnTo>
                <a:lnTo>
                  <a:pt x="1598190" y="499414"/>
                </a:lnTo>
                <a:close/>
              </a:path>
              <a:path w="2353309" h="756284" extrusionOk="0">
                <a:moveTo>
                  <a:pt x="1719186" y="499414"/>
                </a:moveTo>
                <a:lnTo>
                  <a:pt x="1641429" y="499414"/>
                </a:lnTo>
                <a:lnTo>
                  <a:pt x="1636133" y="494090"/>
                </a:lnTo>
                <a:lnTo>
                  <a:pt x="1636133" y="415904"/>
                </a:lnTo>
                <a:lnTo>
                  <a:pt x="1641429" y="410580"/>
                </a:lnTo>
                <a:lnTo>
                  <a:pt x="1719186" y="410580"/>
                </a:lnTo>
                <a:lnTo>
                  <a:pt x="1724504" y="415904"/>
                </a:lnTo>
                <a:lnTo>
                  <a:pt x="1724504" y="494090"/>
                </a:lnTo>
                <a:lnTo>
                  <a:pt x="1719186" y="499414"/>
                </a:lnTo>
                <a:close/>
              </a:path>
              <a:path w="2353309" h="756284" extrusionOk="0">
                <a:moveTo>
                  <a:pt x="718759" y="615972"/>
                </a:moveTo>
                <a:lnTo>
                  <a:pt x="640992" y="615972"/>
                </a:lnTo>
                <a:lnTo>
                  <a:pt x="635696" y="610659"/>
                </a:lnTo>
                <a:lnTo>
                  <a:pt x="635696" y="532462"/>
                </a:lnTo>
                <a:lnTo>
                  <a:pt x="640992" y="527149"/>
                </a:lnTo>
                <a:lnTo>
                  <a:pt x="718759" y="527149"/>
                </a:lnTo>
                <a:lnTo>
                  <a:pt x="724055" y="532462"/>
                </a:lnTo>
                <a:lnTo>
                  <a:pt x="724055" y="610659"/>
                </a:lnTo>
                <a:lnTo>
                  <a:pt x="718759" y="615972"/>
                </a:lnTo>
                <a:close/>
              </a:path>
              <a:path w="2353309" h="756284" extrusionOk="0">
                <a:moveTo>
                  <a:pt x="839766" y="615972"/>
                </a:moveTo>
                <a:lnTo>
                  <a:pt x="761998" y="615972"/>
                </a:lnTo>
                <a:lnTo>
                  <a:pt x="756702" y="610659"/>
                </a:lnTo>
                <a:lnTo>
                  <a:pt x="756702" y="532462"/>
                </a:lnTo>
                <a:lnTo>
                  <a:pt x="761998" y="527149"/>
                </a:lnTo>
                <a:lnTo>
                  <a:pt x="839766" y="527149"/>
                </a:lnTo>
                <a:lnTo>
                  <a:pt x="845062" y="532462"/>
                </a:lnTo>
                <a:lnTo>
                  <a:pt x="845062" y="610659"/>
                </a:lnTo>
                <a:lnTo>
                  <a:pt x="839766" y="615972"/>
                </a:lnTo>
                <a:close/>
              </a:path>
              <a:path w="2353309" h="756284" extrusionOk="0">
                <a:moveTo>
                  <a:pt x="1598190" y="615972"/>
                </a:moveTo>
                <a:lnTo>
                  <a:pt x="1520401" y="615972"/>
                </a:lnTo>
                <a:lnTo>
                  <a:pt x="1515116" y="610659"/>
                </a:lnTo>
                <a:lnTo>
                  <a:pt x="1515116" y="532462"/>
                </a:lnTo>
                <a:lnTo>
                  <a:pt x="1520401" y="527149"/>
                </a:lnTo>
                <a:lnTo>
                  <a:pt x="1598190" y="527149"/>
                </a:lnTo>
                <a:lnTo>
                  <a:pt x="1603475" y="532462"/>
                </a:lnTo>
                <a:lnTo>
                  <a:pt x="1603475" y="610659"/>
                </a:lnTo>
                <a:lnTo>
                  <a:pt x="1598190" y="615972"/>
                </a:lnTo>
                <a:close/>
              </a:path>
              <a:path w="2353309" h="756284" extrusionOk="0">
                <a:moveTo>
                  <a:pt x="1719186" y="615972"/>
                </a:moveTo>
                <a:lnTo>
                  <a:pt x="1641429" y="615972"/>
                </a:lnTo>
                <a:lnTo>
                  <a:pt x="1636133" y="610659"/>
                </a:lnTo>
                <a:lnTo>
                  <a:pt x="1636133" y="532462"/>
                </a:lnTo>
                <a:lnTo>
                  <a:pt x="1641429" y="527149"/>
                </a:lnTo>
                <a:lnTo>
                  <a:pt x="1719186" y="527149"/>
                </a:lnTo>
                <a:lnTo>
                  <a:pt x="1724504" y="532462"/>
                </a:lnTo>
                <a:lnTo>
                  <a:pt x="1724504" y="610659"/>
                </a:lnTo>
                <a:lnTo>
                  <a:pt x="1719186" y="615972"/>
                </a:lnTo>
                <a:close/>
              </a:path>
            </a:pathLst>
          </a:custGeom>
          <a:solidFill>
            <a:srgbClr val="006737"/>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9" name="Google Shape;49;p43"/>
          <p:cNvSpPr/>
          <p:nvPr/>
        </p:nvSpPr>
        <p:spPr>
          <a:xfrm>
            <a:off x="1028910" y="8989479"/>
            <a:ext cx="13020675" cy="52705"/>
          </a:xfrm>
          <a:custGeom>
            <a:avLst/>
            <a:gdLst/>
            <a:ahLst/>
            <a:cxnLst/>
            <a:rect l="l" t="t" r="r" b="b"/>
            <a:pathLst>
              <a:path w="13020675" h="52704" extrusionOk="0">
                <a:moveTo>
                  <a:pt x="0" y="52397"/>
                </a:moveTo>
                <a:lnTo>
                  <a:pt x="13020664" y="0"/>
                </a:lnTo>
              </a:path>
            </a:pathLst>
          </a:custGeom>
          <a:noFill/>
          <a:ln w="104750" cap="flat" cmpd="sng">
            <a:solidFill>
              <a:srgbClr val="5CC22F"/>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0" name="Google Shape;50;p43"/>
          <p:cNvSpPr txBox="1"/>
          <p:nvPr/>
        </p:nvSpPr>
        <p:spPr>
          <a:xfrm>
            <a:off x="2888170" y="9252454"/>
            <a:ext cx="5393817" cy="769441"/>
          </a:xfrm>
          <a:prstGeom prst="rect">
            <a:avLst/>
          </a:prstGeom>
          <a:noFill/>
          <a:ln>
            <a:noFill/>
          </a:ln>
        </p:spPr>
        <p:txBody>
          <a:bodyPr spcFirstLastPara="1" wrap="square" lIns="91425" tIns="45700" rIns="91425" bIns="45700" anchor="t" anchorCtr="0">
            <a:spAutoFit/>
          </a:bodyPr>
          <a:lstStyle/>
          <a:p>
            <a:pPr marL="12700" marR="0" lvl="0" indent="0" algn="just" rtl="0">
              <a:lnSpc>
                <a:spcPct val="100000"/>
              </a:lnSpc>
              <a:spcBef>
                <a:spcPts val="0"/>
              </a:spcBef>
              <a:spcAft>
                <a:spcPts val="0"/>
              </a:spcAft>
              <a:buClr>
                <a:srgbClr val="000000"/>
              </a:buClr>
              <a:buSzPts val="1100"/>
              <a:buFont typeface="Arial"/>
              <a:buNone/>
            </a:pPr>
            <a:r>
              <a:rPr lang="en-GB" sz="1100" b="0" i="0" u="none" strike="noStrike" cap="none">
                <a:solidFill>
                  <a:schemeClr val="dk1"/>
                </a:solidFill>
                <a:latin typeface="Calibri"/>
                <a:ea typeface="Calibri"/>
                <a:cs typeface="Calibri"/>
                <a:sym typeface="Calibri"/>
              </a:rPr>
              <a:t>"The European Commission support for the production of this publication does not constitute endorsement of the contents which reflects the views only of the authors, and the Commission cannot be held responsible for  any use which may be made of the information contained therein."</a:t>
            </a:r>
            <a:endParaRPr sz="1400" b="0" i="0" u="none" strike="noStrike" cap="none">
              <a:solidFill>
                <a:srgbClr val="000000"/>
              </a:solidFill>
              <a:latin typeface="Arial"/>
              <a:ea typeface="Arial"/>
              <a:cs typeface="Arial"/>
              <a:sym typeface="Arial"/>
            </a:endParaRPr>
          </a:p>
        </p:txBody>
      </p:sp>
      <p:sp>
        <p:nvSpPr>
          <p:cNvPr id="51" name="Google Shape;51;p43"/>
          <p:cNvSpPr txBox="1"/>
          <p:nvPr/>
        </p:nvSpPr>
        <p:spPr>
          <a:xfrm>
            <a:off x="9861173" y="9250357"/>
            <a:ext cx="6735242" cy="1102225"/>
          </a:xfrm>
          <a:prstGeom prst="rect">
            <a:avLst/>
          </a:prstGeom>
          <a:noFill/>
          <a:ln>
            <a:noFill/>
          </a:ln>
        </p:spPr>
        <p:txBody>
          <a:bodyPr spcFirstLastPara="1" wrap="square" lIns="91425" tIns="45700" rIns="91425" bIns="45700" anchor="t" anchorCtr="0">
            <a:spAutoFit/>
          </a:bodyPr>
          <a:lstStyle/>
          <a:p>
            <a:pPr marL="12700" marR="0" lvl="0" indent="0" algn="just" rtl="0">
              <a:lnSpc>
                <a:spcPct val="100000"/>
              </a:lnSpc>
              <a:spcBef>
                <a:spcPts val="0"/>
              </a:spcBef>
              <a:spcAft>
                <a:spcPts val="0"/>
              </a:spcAft>
              <a:buClr>
                <a:srgbClr val="000000"/>
              </a:buClr>
              <a:buSzPts val="1100"/>
              <a:buFont typeface="Arial"/>
              <a:buNone/>
            </a:pPr>
            <a:r>
              <a:rPr lang="en-GB" sz="1100" b="0" i="0" u="none" strike="noStrike" cap="none">
                <a:solidFill>
                  <a:schemeClr val="dk1"/>
                </a:solidFill>
                <a:latin typeface="Calibri"/>
                <a:ea typeface="Calibri"/>
                <a:cs typeface="Calibri"/>
                <a:sym typeface="Calibri"/>
              </a:rPr>
              <a:t>Legal description – Creative Commons licensing:</a:t>
            </a:r>
            <a:endParaRPr sz="1400" b="0" i="0" u="none" strike="noStrike" cap="none">
              <a:solidFill>
                <a:srgbClr val="000000"/>
              </a:solidFill>
              <a:latin typeface="Arial"/>
              <a:ea typeface="Arial"/>
              <a:cs typeface="Arial"/>
              <a:sym typeface="Arial"/>
            </a:endParaRPr>
          </a:p>
          <a:p>
            <a:pPr marL="12700" marR="5080" lvl="0" indent="0" algn="just" rtl="0">
              <a:lnSpc>
                <a:spcPct val="110500"/>
              </a:lnSpc>
              <a:spcBef>
                <a:spcPts val="0"/>
              </a:spcBef>
              <a:spcAft>
                <a:spcPts val="0"/>
              </a:spcAft>
              <a:buClr>
                <a:srgbClr val="000000"/>
              </a:buClr>
              <a:buSzPts val="1100"/>
              <a:buFont typeface="Arial"/>
              <a:buNone/>
            </a:pPr>
            <a:r>
              <a:rPr lang="en-GB" sz="1100" b="0" i="0" u="none" strike="noStrike" cap="none">
                <a:solidFill>
                  <a:schemeClr val="dk1"/>
                </a:solidFill>
                <a:latin typeface="Calibri"/>
                <a:ea typeface="Calibri"/>
                <a:cs typeface="Calibri"/>
                <a:sym typeface="Calibri"/>
              </a:rPr>
              <a:t>The materials published on the Eureca project website are classified as Open Educational Resources' (OER) and can be freely (without  permission of their creators): downloaded, used, reused, copied, adapted, and shared by users, with information about the source of their  origin.</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52" name="Google Shape;52;p43"/>
          <p:cNvPicPr preferRelativeResize="0"/>
          <p:nvPr/>
        </p:nvPicPr>
        <p:blipFill rotWithShape="1">
          <a:blip r:embed="rId4">
            <a:alphaModFix/>
          </a:blip>
          <a:srcRect l="7858"/>
          <a:stretch/>
        </p:blipFill>
        <p:spPr>
          <a:xfrm>
            <a:off x="1031765" y="265105"/>
            <a:ext cx="3482530" cy="2125980"/>
          </a:xfrm>
          <a:prstGeom prst="rect">
            <a:avLst/>
          </a:prstGeom>
          <a:noFill/>
          <a:ln>
            <a:noFill/>
          </a:ln>
        </p:spPr>
      </p:pic>
      <p:sp>
        <p:nvSpPr>
          <p:cNvPr id="53" name="Google Shape;53;p43"/>
          <p:cNvSpPr txBox="1"/>
          <p:nvPr/>
        </p:nvSpPr>
        <p:spPr>
          <a:xfrm>
            <a:off x="1271890" y="1969163"/>
            <a:ext cx="3002280" cy="360355"/>
          </a:xfrm>
          <a:prstGeom prst="rect">
            <a:avLst/>
          </a:prstGeom>
          <a:noFill/>
          <a:ln>
            <a:noFill/>
          </a:ln>
        </p:spPr>
        <p:txBody>
          <a:bodyPr spcFirstLastPara="1" wrap="square" lIns="0" tIns="128250" rIns="0" bIns="0" anchor="t" anchorCtr="0">
            <a:spAutoFit/>
          </a:bodyPr>
          <a:lstStyle/>
          <a:p>
            <a:pPr marL="467994" marR="0" lvl="0" indent="0" algn="l" rtl="0">
              <a:lnSpc>
                <a:spcPct val="100000"/>
              </a:lnSpc>
              <a:spcBef>
                <a:spcPts val="0"/>
              </a:spcBef>
              <a:spcAft>
                <a:spcPts val="0"/>
              </a:spcAft>
              <a:buClr>
                <a:srgbClr val="000000"/>
              </a:buClr>
              <a:buSzPts val="1500"/>
              <a:buFont typeface="Arial"/>
              <a:buNone/>
            </a:pPr>
            <a:r>
              <a:rPr lang="en-GB" sz="1500" b="0" i="0" u="sng" strike="noStrike" cap="none">
                <a:solidFill>
                  <a:srgbClr val="0E181D"/>
                </a:solidFill>
                <a:latin typeface="Trebuchet MS"/>
                <a:ea typeface="Trebuchet MS"/>
                <a:cs typeface="Trebuchet MS"/>
                <a:sym typeface="Trebuchet MS"/>
                <a:hlinkClick r:id="rId5">
                  <a:extLst>
                    <a:ext uri="{A12FA001-AC4F-418D-AE19-62706E023703}">
                      <ahyp:hlinkClr xmlns:ahyp="http://schemas.microsoft.com/office/drawing/2018/hyperlinkcolor" val="tx"/>
                    </a:ext>
                  </a:extLst>
                </a:hlinkClick>
              </a:rPr>
              <a:t>www.eurecaedu.eu</a:t>
            </a:r>
            <a:endParaRPr sz="1500" b="0" i="0" u="none" strike="noStrike" cap="none">
              <a:solidFill>
                <a:schemeClr val="dk1"/>
              </a:solidFill>
              <a:latin typeface="Trebuchet MS"/>
              <a:ea typeface="Trebuchet MS"/>
              <a:cs typeface="Trebuchet MS"/>
              <a:sym typeface="Trebuchet MS"/>
            </a:endParaRPr>
          </a:p>
        </p:txBody>
      </p:sp>
      <p:sp>
        <p:nvSpPr>
          <p:cNvPr id="54" name="Google Shape;54;p43"/>
          <p:cNvSpPr/>
          <p:nvPr/>
        </p:nvSpPr>
        <p:spPr>
          <a:xfrm>
            <a:off x="4405322" y="1411510"/>
            <a:ext cx="12720116" cy="52704"/>
          </a:xfrm>
          <a:custGeom>
            <a:avLst/>
            <a:gdLst/>
            <a:ahLst/>
            <a:cxnLst/>
            <a:rect l="l" t="t" r="r" b="b"/>
            <a:pathLst>
              <a:path w="12383135" h="120000" extrusionOk="0">
                <a:moveTo>
                  <a:pt x="0" y="0"/>
                </a:moveTo>
                <a:lnTo>
                  <a:pt x="12382525" y="0"/>
                </a:lnTo>
              </a:path>
            </a:pathLst>
          </a:custGeom>
          <a:noFill/>
          <a:ln w="104750" cap="flat" cmpd="sng">
            <a:solidFill>
              <a:srgbClr val="5CC22F"/>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55"/>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56"/>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jp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hyperlink" Target="http://www.eurecaedu.eu/" TargetMode="External"/><Relationship Id="rId4" Type="http://schemas.openxmlformats.org/officeDocument/2006/relationships/slideLayout" Target="../slideLayouts/slideLayout4.xml"/><Relationship Id="rId9" Type="http://schemas.openxmlformats.org/officeDocument/2006/relationships/image" Target="../media/image3.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jpg"/><Relationship Id="rId3" Type="http://schemas.openxmlformats.org/officeDocument/2006/relationships/slideLayout" Target="../slideLayouts/slideLayout8.xml"/><Relationship Id="rId7" Type="http://schemas.openxmlformats.org/officeDocument/2006/relationships/image" Target="../media/image1.png"/><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2.xml"/><Relationship Id="rId5" Type="http://schemas.openxmlformats.org/officeDocument/2006/relationships/slideLayout" Target="../slideLayouts/slideLayout10.xml"/><Relationship Id="rId10" Type="http://schemas.openxmlformats.org/officeDocument/2006/relationships/hyperlink" Target="http://www.eurecaedu.eu/" TargetMode="External"/><Relationship Id="rId4" Type="http://schemas.openxmlformats.org/officeDocument/2006/relationships/slideLayout" Target="../slideLayouts/slideLayout9.xml"/><Relationship Id="rId9"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pic>
        <p:nvPicPr>
          <p:cNvPr id="6" name="Google Shape;6;p35"/>
          <p:cNvPicPr preferRelativeResize="0"/>
          <p:nvPr/>
        </p:nvPicPr>
        <p:blipFill rotWithShape="1">
          <a:blip r:embed="rId7">
            <a:alphaModFix/>
          </a:blip>
          <a:srcRect/>
          <a:stretch/>
        </p:blipFill>
        <p:spPr>
          <a:xfrm>
            <a:off x="1151516" y="9456201"/>
            <a:ext cx="1647824" cy="361949"/>
          </a:xfrm>
          <a:prstGeom prst="rect">
            <a:avLst/>
          </a:prstGeom>
          <a:noFill/>
          <a:ln>
            <a:noFill/>
          </a:ln>
        </p:spPr>
      </p:pic>
      <p:pic>
        <p:nvPicPr>
          <p:cNvPr id="7" name="Google Shape;7;p35"/>
          <p:cNvPicPr preferRelativeResize="0"/>
          <p:nvPr/>
        </p:nvPicPr>
        <p:blipFill rotWithShape="1">
          <a:blip r:embed="rId8">
            <a:alphaModFix/>
          </a:blip>
          <a:srcRect/>
          <a:stretch/>
        </p:blipFill>
        <p:spPr>
          <a:xfrm>
            <a:off x="8514368" y="9367190"/>
            <a:ext cx="1114424" cy="400049"/>
          </a:xfrm>
          <a:prstGeom prst="rect">
            <a:avLst/>
          </a:prstGeom>
          <a:noFill/>
          <a:ln>
            <a:noFill/>
          </a:ln>
        </p:spPr>
      </p:pic>
      <p:grpSp>
        <p:nvGrpSpPr>
          <p:cNvPr id="8" name="Google Shape;8;p35"/>
          <p:cNvGrpSpPr/>
          <p:nvPr/>
        </p:nvGrpSpPr>
        <p:grpSpPr>
          <a:xfrm>
            <a:off x="14243105" y="7925133"/>
            <a:ext cx="2882333" cy="1076304"/>
            <a:chOff x="14243105" y="7925133"/>
            <a:chExt cx="2882333" cy="1076304"/>
          </a:xfrm>
        </p:grpSpPr>
        <p:sp>
          <p:nvSpPr>
            <p:cNvPr id="9" name="Google Shape;9;p35"/>
            <p:cNvSpPr/>
            <p:nvPr/>
          </p:nvSpPr>
          <p:spPr>
            <a:xfrm>
              <a:off x="14281273" y="7925133"/>
              <a:ext cx="2844165" cy="1031240"/>
            </a:xfrm>
            <a:custGeom>
              <a:avLst/>
              <a:gdLst/>
              <a:ahLst/>
              <a:cxnLst/>
              <a:rect l="l" t="t" r="r" b="b"/>
              <a:pathLst>
                <a:path w="2844165" h="1031240" extrusionOk="0">
                  <a:moveTo>
                    <a:pt x="2250706" y="911788"/>
                  </a:moveTo>
                  <a:lnTo>
                    <a:pt x="2248814" y="907787"/>
                  </a:lnTo>
                  <a:lnTo>
                    <a:pt x="2221909" y="775097"/>
                  </a:lnTo>
                  <a:lnTo>
                    <a:pt x="2255200" y="678693"/>
                  </a:lnTo>
                  <a:lnTo>
                    <a:pt x="2306276" y="619888"/>
                  </a:lnTo>
                  <a:lnTo>
                    <a:pt x="2332726" y="599995"/>
                  </a:lnTo>
                  <a:lnTo>
                    <a:pt x="2349686" y="628486"/>
                  </a:lnTo>
                  <a:lnTo>
                    <a:pt x="2374745" y="702368"/>
                  </a:lnTo>
                  <a:lnTo>
                    <a:pt x="2374519" y="706506"/>
                  </a:lnTo>
                  <a:lnTo>
                    <a:pt x="2315347" y="706506"/>
                  </a:lnTo>
                  <a:lnTo>
                    <a:pt x="2293840" y="751700"/>
                  </a:lnTo>
                  <a:lnTo>
                    <a:pt x="2276852" y="808939"/>
                  </a:lnTo>
                  <a:lnTo>
                    <a:pt x="2264608" y="864973"/>
                  </a:lnTo>
                  <a:lnTo>
                    <a:pt x="2257329" y="906552"/>
                  </a:lnTo>
                  <a:lnTo>
                    <a:pt x="2256633" y="910946"/>
                  </a:lnTo>
                  <a:lnTo>
                    <a:pt x="2250706" y="911788"/>
                  </a:lnTo>
                  <a:close/>
                </a:path>
                <a:path w="2844165" h="1031240" extrusionOk="0">
                  <a:moveTo>
                    <a:pt x="2290933" y="919736"/>
                  </a:moveTo>
                  <a:lnTo>
                    <a:pt x="2285756" y="916631"/>
                  </a:lnTo>
                  <a:lnTo>
                    <a:pt x="2286811" y="912291"/>
                  </a:lnTo>
                  <a:lnTo>
                    <a:pt x="2307796" y="811834"/>
                  </a:lnTo>
                  <a:lnTo>
                    <a:pt x="2315769" y="748684"/>
                  </a:lnTo>
                  <a:lnTo>
                    <a:pt x="2316397" y="715892"/>
                  </a:lnTo>
                  <a:lnTo>
                    <a:pt x="2315347" y="706506"/>
                  </a:lnTo>
                  <a:lnTo>
                    <a:pt x="2374519" y="706506"/>
                  </a:lnTo>
                  <a:lnTo>
                    <a:pt x="2369167" y="804249"/>
                  </a:lnTo>
                  <a:lnTo>
                    <a:pt x="2294217" y="916740"/>
                  </a:lnTo>
                  <a:lnTo>
                    <a:pt x="2290933" y="919736"/>
                  </a:lnTo>
                  <a:close/>
                </a:path>
                <a:path w="2844165" h="1031240" extrusionOk="0">
                  <a:moveTo>
                    <a:pt x="2336173" y="972822"/>
                  </a:moveTo>
                  <a:lnTo>
                    <a:pt x="2328604" y="965541"/>
                  </a:lnTo>
                  <a:lnTo>
                    <a:pt x="2332030" y="958577"/>
                  </a:lnTo>
                  <a:lnTo>
                    <a:pt x="2484491" y="777730"/>
                  </a:lnTo>
                  <a:lnTo>
                    <a:pt x="2652462" y="719423"/>
                  </a:lnTo>
                  <a:lnTo>
                    <a:pt x="2788232" y="726416"/>
                  </a:lnTo>
                  <a:lnTo>
                    <a:pt x="2844091" y="741467"/>
                  </a:lnTo>
                  <a:lnTo>
                    <a:pt x="2823461" y="795759"/>
                  </a:lnTo>
                  <a:lnTo>
                    <a:pt x="2799601" y="832727"/>
                  </a:lnTo>
                  <a:lnTo>
                    <a:pt x="2679530" y="832727"/>
                  </a:lnTo>
                  <a:lnTo>
                    <a:pt x="2633373" y="840500"/>
                  </a:lnTo>
                  <a:lnTo>
                    <a:pt x="2580856" y="856535"/>
                  </a:lnTo>
                  <a:lnTo>
                    <a:pt x="2525411" y="878215"/>
                  </a:lnTo>
                  <a:lnTo>
                    <a:pt x="2470466" y="902921"/>
                  </a:lnTo>
                  <a:lnTo>
                    <a:pt x="2419453" y="928035"/>
                  </a:lnTo>
                  <a:lnTo>
                    <a:pt x="2375800" y="950940"/>
                  </a:lnTo>
                  <a:lnTo>
                    <a:pt x="2342937" y="969017"/>
                  </a:lnTo>
                  <a:lnTo>
                    <a:pt x="2336173" y="972822"/>
                  </a:lnTo>
                  <a:close/>
                </a:path>
                <a:path w="2844165" h="1031240" extrusionOk="0">
                  <a:moveTo>
                    <a:pt x="2368939" y="1031057"/>
                  </a:moveTo>
                  <a:lnTo>
                    <a:pt x="2361262" y="1029778"/>
                  </a:lnTo>
                  <a:lnTo>
                    <a:pt x="2359924" y="1019283"/>
                  </a:lnTo>
                  <a:lnTo>
                    <a:pt x="2366993" y="1016036"/>
                  </a:lnTo>
                  <a:lnTo>
                    <a:pt x="2527207" y="936307"/>
                  </a:lnTo>
                  <a:lnTo>
                    <a:pt x="2622266" y="878971"/>
                  </a:lnTo>
                  <a:lnTo>
                    <a:pt x="2667823" y="844340"/>
                  </a:lnTo>
                  <a:lnTo>
                    <a:pt x="2679530" y="832727"/>
                  </a:lnTo>
                  <a:lnTo>
                    <a:pt x="2799601" y="832727"/>
                  </a:lnTo>
                  <a:lnTo>
                    <a:pt x="2749482" y="910379"/>
                  </a:lnTo>
                  <a:lnTo>
                    <a:pt x="2604020" y="1012940"/>
                  </a:lnTo>
                  <a:lnTo>
                    <a:pt x="2368939" y="1031057"/>
                  </a:lnTo>
                  <a:close/>
                </a:path>
                <a:path w="2844165" h="1031240" extrusionOk="0">
                  <a:moveTo>
                    <a:pt x="553169" y="319708"/>
                  </a:moveTo>
                  <a:lnTo>
                    <a:pt x="549884" y="316712"/>
                  </a:lnTo>
                  <a:lnTo>
                    <a:pt x="474933" y="204240"/>
                  </a:lnTo>
                  <a:lnTo>
                    <a:pt x="469351" y="102369"/>
                  </a:lnTo>
                  <a:lnTo>
                    <a:pt x="494406" y="28491"/>
                  </a:lnTo>
                  <a:lnTo>
                    <a:pt x="511365" y="0"/>
                  </a:lnTo>
                  <a:lnTo>
                    <a:pt x="537817" y="19893"/>
                  </a:lnTo>
                  <a:lnTo>
                    <a:pt x="588896" y="78698"/>
                  </a:lnTo>
                  <a:lnTo>
                    <a:pt x="598501" y="106511"/>
                  </a:lnTo>
                  <a:lnTo>
                    <a:pt x="528743" y="106511"/>
                  </a:lnTo>
                  <a:lnTo>
                    <a:pt x="527692" y="115894"/>
                  </a:lnTo>
                  <a:lnTo>
                    <a:pt x="528318" y="148681"/>
                  </a:lnTo>
                  <a:lnTo>
                    <a:pt x="536290" y="211829"/>
                  </a:lnTo>
                  <a:lnTo>
                    <a:pt x="557279" y="312296"/>
                  </a:lnTo>
                  <a:lnTo>
                    <a:pt x="558334" y="316636"/>
                  </a:lnTo>
                  <a:lnTo>
                    <a:pt x="553169" y="319708"/>
                  </a:lnTo>
                  <a:close/>
                </a:path>
                <a:path w="2844165" h="1031240" extrusionOk="0">
                  <a:moveTo>
                    <a:pt x="593385" y="311793"/>
                  </a:moveTo>
                  <a:lnTo>
                    <a:pt x="587458" y="310918"/>
                  </a:lnTo>
                  <a:lnTo>
                    <a:pt x="586773" y="306534"/>
                  </a:lnTo>
                  <a:lnTo>
                    <a:pt x="579492" y="264956"/>
                  </a:lnTo>
                  <a:lnTo>
                    <a:pt x="567244" y="208925"/>
                  </a:lnTo>
                  <a:lnTo>
                    <a:pt x="550253" y="151692"/>
                  </a:lnTo>
                  <a:lnTo>
                    <a:pt x="528743" y="106511"/>
                  </a:lnTo>
                  <a:lnTo>
                    <a:pt x="598501" y="106511"/>
                  </a:lnTo>
                  <a:lnTo>
                    <a:pt x="622190" y="175102"/>
                  </a:lnTo>
                  <a:lnTo>
                    <a:pt x="595288" y="307792"/>
                  </a:lnTo>
                  <a:lnTo>
                    <a:pt x="593385" y="311793"/>
                  </a:lnTo>
                  <a:close/>
                </a:path>
                <a:path w="2844165" h="1031240" extrusionOk="0">
                  <a:moveTo>
                    <a:pt x="475151" y="431040"/>
                  </a:moveTo>
                  <a:lnTo>
                    <a:pt x="240075" y="412931"/>
                  </a:lnTo>
                  <a:lnTo>
                    <a:pt x="94612" y="310365"/>
                  </a:lnTo>
                  <a:lnTo>
                    <a:pt x="20631" y="195736"/>
                  </a:lnTo>
                  <a:lnTo>
                    <a:pt x="0" y="141438"/>
                  </a:lnTo>
                  <a:lnTo>
                    <a:pt x="55858" y="126394"/>
                  </a:lnTo>
                  <a:lnTo>
                    <a:pt x="191628" y="119416"/>
                  </a:lnTo>
                  <a:lnTo>
                    <a:pt x="359599" y="177735"/>
                  </a:lnTo>
                  <a:lnTo>
                    <a:pt x="405964" y="232732"/>
                  </a:lnTo>
                  <a:lnTo>
                    <a:pt x="164582" y="232732"/>
                  </a:lnTo>
                  <a:lnTo>
                    <a:pt x="176286" y="244340"/>
                  </a:lnTo>
                  <a:lnTo>
                    <a:pt x="221836" y="278960"/>
                  </a:lnTo>
                  <a:lnTo>
                    <a:pt x="316891" y="336285"/>
                  </a:lnTo>
                  <a:lnTo>
                    <a:pt x="477109" y="416008"/>
                  </a:lnTo>
                  <a:lnTo>
                    <a:pt x="484178" y="419255"/>
                  </a:lnTo>
                  <a:lnTo>
                    <a:pt x="482818" y="429750"/>
                  </a:lnTo>
                  <a:lnTo>
                    <a:pt x="475151" y="431040"/>
                  </a:lnTo>
                  <a:close/>
                </a:path>
                <a:path w="2844165" h="1031240" extrusionOk="0">
                  <a:moveTo>
                    <a:pt x="507907" y="372805"/>
                  </a:moveTo>
                  <a:lnTo>
                    <a:pt x="468291" y="350947"/>
                  </a:lnTo>
                  <a:lnTo>
                    <a:pt x="424638" y="328041"/>
                  </a:lnTo>
                  <a:lnTo>
                    <a:pt x="373626" y="302923"/>
                  </a:lnTo>
                  <a:lnTo>
                    <a:pt x="318684" y="278214"/>
                  </a:lnTo>
                  <a:lnTo>
                    <a:pt x="263242" y="256532"/>
                  </a:lnTo>
                  <a:lnTo>
                    <a:pt x="210732" y="240499"/>
                  </a:lnTo>
                  <a:lnTo>
                    <a:pt x="164582" y="232732"/>
                  </a:lnTo>
                  <a:lnTo>
                    <a:pt x="405964" y="232732"/>
                  </a:lnTo>
                  <a:lnTo>
                    <a:pt x="512061" y="358582"/>
                  </a:lnTo>
                  <a:lnTo>
                    <a:pt x="515498" y="365557"/>
                  </a:lnTo>
                  <a:lnTo>
                    <a:pt x="507907" y="372805"/>
                  </a:lnTo>
                  <a:close/>
                </a:path>
              </a:pathLst>
            </a:custGeom>
            <a:solidFill>
              <a:srgbClr val="8BC249"/>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0" name="Google Shape;10;p35"/>
            <p:cNvSpPr/>
            <p:nvPr/>
          </p:nvSpPr>
          <p:spPr>
            <a:xfrm>
              <a:off x="14243105" y="8245152"/>
              <a:ext cx="2353310" cy="756285"/>
            </a:xfrm>
            <a:custGeom>
              <a:avLst/>
              <a:gdLst/>
              <a:ahLst/>
              <a:cxnLst/>
              <a:rect l="l" t="t" r="r" b="b"/>
              <a:pathLst>
                <a:path w="2353309" h="756284" extrusionOk="0">
                  <a:moveTo>
                    <a:pt x="180065" y="756154"/>
                  </a:moveTo>
                  <a:lnTo>
                    <a:pt x="29283" y="756154"/>
                  </a:lnTo>
                  <a:lnTo>
                    <a:pt x="12120" y="750777"/>
                  </a:lnTo>
                  <a:lnTo>
                    <a:pt x="1771" y="737545"/>
                  </a:lnTo>
                  <a:lnTo>
                    <a:pt x="0" y="720808"/>
                  </a:lnTo>
                  <a:lnTo>
                    <a:pt x="8566" y="704915"/>
                  </a:lnTo>
                  <a:lnTo>
                    <a:pt x="719651" y="8477"/>
                  </a:lnTo>
                  <a:lnTo>
                    <a:pt x="729369" y="2119"/>
                  </a:lnTo>
                  <a:lnTo>
                    <a:pt x="740375" y="0"/>
                  </a:lnTo>
                  <a:lnTo>
                    <a:pt x="751383" y="2119"/>
                  </a:lnTo>
                  <a:lnTo>
                    <a:pt x="761107" y="8477"/>
                  </a:lnTo>
                  <a:lnTo>
                    <a:pt x="980638" y="223489"/>
                  </a:lnTo>
                  <a:lnTo>
                    <a:pt x="740375" y="223489"/>
                  </a:lnTo>
                  <a:lnTo>
                    <a:pt x="729369" y="225604"/>
                  </a:lnTo>
                  <a:lnTo>
                    <a:pt x="719651" y="231951"/>
                  </a:lnTo>
                  <a:lnTo>
                    <a:pt x="187503" y="753104"/>
                  </a:lnTo>
                  <a:lnTo>
                    <a:pt x="180065" y="756154"/>
                  </a:lnTo>
                  <a:close/>
                </a:path>
                <a:path w="2353309" h="756284" extrusionOk="0">
                  <a:moveTo>
                    <a:pt x="1416911" y="403619"/>
                  </a:moveTo>
                  <a:lnTo>
                    <a:pt x="1176647" y="403619"/>
                  </a:lnTo>
                  <a:lnTo>
                    <a:pt x="1187651" y="401506"/>
                  </a:lnTo>
                  <a:lnTo>
                    <a:pt x="1197369" y="395166"/>
                  </a:lnTo>
                  <a:lnTo>
                    <a:pt x="1592176" y="8477"/>
                  </a:lnTo>
                  <a:lnTo>
                    <a:pt x="1601905" y="2119"/>
                  </a:lnTo>
                  <a:lnTo>
                    <a:pt x="1612915" y="0"/>
                  </a:lnTo>
                  <a:lnTo>
                    <a:pt x="1623925" y="2119"/>
                  </a:lnTo>
                  <a:lnTo>
                    <a:pt x="1633654" y="8477"/>
                  </a:lnTo>
                  <a:lnTo>
                    <a:pt x="1853191" y="223489"/>
                  </a:lnTo>
                  <a:lnTo>
                    <a:pt x="1612915" y="223489"/>
                  </a:lnTo>
                  <a:lnTo>
                    <a:pt x="1601905" y="225604"/>
                  </a:lnTo>
                  <a:lnTo>
                    <a:pt x="1592176" y="231951"/>
                  </a:lnTo>
                  <a:lnTo>
                    <a:pt x="1416911" y="403619"/>
                  </a:lnTo>
                  <a:close/>
                </a:path>
                <a:path w="2353309" h="756284" extrusionOk="0">
                  <a:moveTo>
                    <a:pt x="1451475" y="756154"/>
                  </a:moveTo>
                  <a:lnTo>
                    <a:pt x="1300682" y="756154"/>
                  </a:lnTo>
                  <a:lnTo>
                    <a:pt x="1293244" y="753104"/>
                  </a:lnTo>
                  <a:lnTo>
                    <a:pt x="1062507" y="527149"/>
                  </a:lnTo>
                  <a:lnTo>
                    <a:pt x="761107" y="231951"/>
                  </a:lnTo>
                  <a:lnTo>
                    <a:pt x="751383" y="225604"/>
                  </a:lnTo>
                  <a:lnTo>
                    <a:pt x="740375" y="223489"/>
                  </a:lnTo>
                  <a:lnTo>
                    <a:pt x="980638" y="223489"/>
                  </a:lnTo>
                  <a:lnTo>
                    <a:pt x="1155925" y="395166"/>
                  </a:lnTo>
                  <a:lnTo>
                    <a:pt x="1165642" y="401506"/>
                  </a:lnTo>
                  <a:lnTo>
                    <a:pt x="1176647" y="403619"/>
                  </a:lnTo>
                  <a:lnTo>
                    <a:pt x="1416911" y="403619"/>
                  </a:lnTo>
                  <a:lnTo>
                    <a:pt x="1312568" y="505820"/>
                  </a:lnTo>
                  <a:lnTo>
                    <a:pt x="1305840" y="515788"/>
                  </a:lnTo>
                  <a:lnTo>
                    <a:pt x="1303599" y="527204"/>
                  </a:lnTo>
                  <a:lnTo>
                    <a:pt x="1305840" y="538601"/>
                  </a:lnTo>
                  <a:lnTo>
                    <a:pt x="1312568" y="548587"/>
                  </a:lnTo>
                  <a:lnTo>
                    <a:pt x="1472181" y="704915"/>
                  </a:lnTo>
                  <a:lnTo>
                    <a:pt x="1480754" y="720808"/>
                  </a:lnTo>
                  <a:lnTo>
                    <a:pt x="1478985" y="737545"/>
                  </a:lnTo>
                  <a:lnTo>
                    <a:pt x="1468638" y="750777"/>
                  </a:lnTo>
                  <a:lnTo>
                    <a:pt x="1451475" y="756154"/>
                  </a:lnTo>
                  <a:close/>
                </a:path>
                <a:path w="2353309" h="756284" extrusionOk="0">
                  <a:moveTo>
                    <a:pt x="2324011" y="756154"/>
                  </a:moveTo>
                  <a:lnTo>
                    <a:pt x="2173229" y="756154"/>
                  </a:lnTo>
                  <a:lnTo>
                    <a:pt x="2165790" y="753104"/>
                  </a:lnTo>
                  <a:lnTo>
                    <a:pt x="1633654" y="231951"/>
                  </a:lnTo>
                  <a:lnTo>
                    <a:pt x="1623925" y="225604"/>
                  </a:lnTo>
                  <a:lnTo>
                    <a:pt x="1612915" y="223489"/>
                  </a:lnTo>
                  <a:lnTo>
                    <a:pt x="1853191" y="223489"/>
                  </a:lnTo>
                  <a:lnTo>
                    <a:pt x="2344750" y="704915"/>
                  </a:lnTo>
                  <a:lnTo>
                    <a:pt x="2353304" y="720808"/>
                  </a:lnTo>
                  <a:lnTo>
                    <a:pt x="2351525" y="737545"/>
                  </a:lnTo>
                  <a:lnTo>
                    <a:pt x="2341174" y="750777"/>
                  </a:lnTo>
                  <a:lnTo>
                    <a:pt x="2324011" y="756154"/>
                  </a:lnTo>
                  <a:close/>
                </a:path>
                <a:path w="2353309" h="756284" extrusionOk="0">
                  <a:moveTo>
                    <a:pt x="718759" y="499414"/>
                  </a:moveTo>
                  <a:lnTo>
                    <a:pt x="640992" y="499414"/>
                  </a:lnTo>
                  <a:lnTo>
                    <a:pt x="635696" y="494090"/>
                  </a:lnTo>
                  <a:lnTo>
                    <a:pt x="635696" y="415904"/>
                  </a:lnTo>
                  <a:lnTo>
                    <a:pt x="640992" y="410580"/>
                  </a:lnTo>
                  <a:lnTo>
                    <a:pt x="718759" y="410580"/>
                  </a:lnTo>
                  <a:lnTo>
                    <a:pt x="724055" y="415904"/>
                  </a:lnTo>
                  <a:lnTo>
                    <a:pt x="724055" y="494090"/>
                  </a:lnTo>
                  <a:lnTo>
                    <a:pt x="718759" y="499414"/>
                  </a:lnTo>
                  <a:close/>
                </a:path>
                <a:path w="2353309" h="756284" extrusionOk="0">
                  <a:moveTo>
                    <a:pt x="839766" y="499414"/>
                  </a:moveTo>
                  <a:lnTo>
                    <a:pt x="761998" y="499414"/>
                  </a:lnTo>
                  <a:lnTo>
                    <a:pt x="756702" y="494090"/>
                  </a:lnTo>
                  <a:lnTo>
                    <a:pt x="756702" y="415904"/>
                  </a:lnTo>
                  <a:lnTo>
                    <a:pt x="761998" y="410580"/>
                  </a:lnTo>
                  <a:lnTo>
                    <a:pt x="839766" y="410580"/>
                  </a:lnTo>
                  <a:lnTo>
                    <a:pt x="845062" y="415904"/>
                  </a:lnTo>
                  <a:lnTo>
                    <a:pt x="845062" y="494090"/>
                  </a:lnTo>
                  <a:lnTo>
                    <a:pt x="839766" y="499414"/>
                  </a:lnTo>
                  <a:close/>
                </a:path>
                <a:path w="2353309" h="756284" extrusionOk="0">
                  <a:moveTo>
                    <a:pt x="1598190" y="499414"/>
                  </a:moveTo>
                  <a:lnTo>
                    <a:pt x="1520401" y="499414"/>
                  </a:lnTo>
                  <a:lnTo>
                    <a:pt x="1515116" y="494090"/>
                  </a:lnTo>
                  <a:lnTo>
                    <a:pt x="1515116" y="415904"/>
                  </a:lnTo>
                  <a:lnTo>
                    <a:pt x="1520401" y="410580"/>
                  </a:lnTo>
                  <a:lnTo>
                    <a:pt x="1598190" y="410580"/>
                  </a:lnTo>
                  <a:lnTo>
                    <a:pt x="1603475" y="415904"/>
                  </a:lnTo>
                  <a:lnTo>
                    <a:pt x="1603475" y="494090"/>
                  </a:lnTo>
                  <a:lnTo>
                    <a:pt x="1598190" y="499414"/>
                  </a:lnTo>
                  <a:close/>
                </a:path>
                <a:path w="2353309" h="756284" extrusionOk="0">
                  <a:moveTo>
                    <a:pt x="1719186" y="499414"/>
                  </a:moveTo>
                  <a:lnTo>
                    <a:pt x="1641429" y="499414"/>
                  </a:lnTo>
                  <a:lnTo>
                    <a:pt x="1636133" y="494090"/>
                  </a:lnTo>
                  <a:lnTo>
                    <a:pt x="1636133" y="415904"/>
                  </a:lnTo>
                  <a:lnTo>
                    <a:pt x="1641429" y="410580"/>
                  </a:lnTo>
                  <a:lnTo>
                    <a:pt x="1719186" y="410580"/>
                  </a:lnTo>
                  <a:lnTo>
                    <a:pt x="1724504" y="415904"/>
                  </a:lnTo>
                  <a:lnTo>
                    <a:pt x="1724504" y="494090"/>
                  </a:lnTo>
                  <a:lnTo>
                    <a:pt x="1719186" y="499414"/>
                  </a:lnTo>
                  <a:close/>
                </a:path>
                <a:path w="2353309" h="756284" extrusionOk="0">
                  <a:moveTo>
                    <a:pt x="718759" y="615972"/>
                  </a:moveTo>
                  <a:lnTo>
                    <a:pt x="640992" y="615972"/>
                  </a:lnTo>
                  <a:lnTo>
                    <a:pt x="635696" y="610659"/>
                  </a:lnTo>
                  <a:lnTo>
                    <a:pt x="635696" y="532462"/>
                  </a:lnTo>
                  <a:lnTo>
                    <a:pt x="640992" y="527149"/>
                  </a:lnTo>
                  <a:lnTo>
                    <a:pt x="718759" y="527149"/>
                  </a:lnTo>
                  <a:lnTo>
                    <a:pt x="724055" y="532462"/>
                  </a:lnTo>
                  <a:lnTo>
                    <a:pt x="724055" y="610659"/>
                  </a:lnTo>
                  <a:lnTo>
                    <a:pt x="718759" y="615972"/>
                  </a:lnTo>
                  <a:close/>
                </a:path>
                <a:path w="2353309" h="756284" extrusionOk="0">
                  <a:moveTo>
                    <a:pt x="839766" y="615972"/>
                  </a:moveTo>
                  <a:lnTo>
                    <a:pt x="761998" y="615972"/>
                  </a:lnTo>
                  <a:lnTo>
                    <a:pt x="756702" y="610659"/>
                  </a:lnTo>
                  <a:lnTo>
                    <a:pt x="756702" y="532462"/>
                  </a:lnTo>
                  <a:lnTo>
                    <a:pt x="761998" y="527149"/>
                  </a:lnTo>
                  <a:lnTo>
                    <a:pt x="839766" y="527149"/>
                  </a:lnTo>
                  <a:lnTo>
                    <a:pt x="845062" y="532462"/>
                  </a:lnTo>
                  <a:lnTo>
                    <a:pt x="845062" y="610659"/>
                  </a:lnTo>
                  <a:lnTo>
                    <a:pt x="839766" y="615972"/>
                  </a:lnTo>
                  <a:close/>
                </a:path>
                <a:path w="2353309" h="756284" extrusionOk="0">
                  <a:moveTo>
                    <a:pt x="1598190" y="615972"/>
                  </a:moveTo>
                  <a:lnTo>
                    <a:pt x="1520401" y="615972"/>
                  </a:lnTo>
                  <a:lnTo>
                    <a:pt x="1515116" y="610659"/>
                  </a:lnTo>
                  <a:lnTo>
                    <a:pt x="1515116" y="532462"/>
                  </a:lnTo>
                  <a:lnTo>
                    <a:pt x="1520401" y="527149"/>
                  </a:lnTo>
                  <a:lnTo>
                    <a:pt x="1598190" y="527149"/>
                  </a:lnTo>
                  <a:lnTo>
                    <a:pt x="1603475" y="532462"/>
                  </a:lnTo>
                  <a:lnTo>
                    <a:pt x="1603475" y="610659"/>
                  </a:lnTo>
                  <a:lnTo>
                    <a:pt x="1598190" y="615972"/>
                  </a:lnTo>
                  <a:close/>
                </a:path>
                <a:path w="2353309" h="756284" extrusionOk="0">
                  <a:moveTo>
                    <a:pt x="1719186" y="615972"/>
                  </a:moveTo>
                  <a:lnTo>
                    <a:pt x="1641429" y="615972"/>
                  </a:lnTo>
                  <a:lnTo>
                    <a:pt x="1636133" y="610659"/>
                  </a:lnTo>
                  <a:lnTo>
                    <a:pt x="1636133" y="532462"/>
                  </a:lnTo>
                  <a:lnTo>
                    <a:pt x="1641429" y="527149"/>
                  </a:lnTo>
                  <a:lnTo>
                    <a:pt x="1719186" y="527149"/>
                  </a:lnTo>
                  <a:lnTo>
                    <a:pt x="1724504" y="532462"/>
                  </a:lnTo>
                  <a:lnTo>
                    <a:pt x="1724504" y="610659"/>
                  </a:lnTo>
                  <a:lnTo>
                    <a:pt x="1719186" y="615972"/>
                  </a:lnTo>
                  <a:close/>
                </a:path>
              </a:pathLst>
            </a:custGeom>
            <a:solidFill>
              <a:srgbClr val="006737"/>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11" name="Google Shape;11;p35"/>
          <p:cNvSpPr/>
          <p:nvPr/>
        </p:nvSpPr>
        <p:spPr>
          <a:xfrm>
            <a:off x="1028910" y="8989479"/>
            <a:ext cx="13020675" cy="52705"/>
          </a:xfrm>
          <a:custGeom>
            <a:avLst/>
            <a:gdLst/>
            <a:ahLst/>
            <a:cxnLst/>
            <a:rect l="l" t="t" r="r" b="b"/>
            <a:pathLst>
              <a:path w="13020675" h="52704" extrusionOk="0">
                <a:moveTo>
                  <a:pt x="0" y="52397"/>
                </a:moveTo>
                <a:lnTo>
                  <a:pt x="13020664" y="0"/>
                </a:lnTo>
              </a:path>
            </a:pathLst>
          </a:custGeom>
          <a:noFill/>
          <a:ln w="104750" cap="flat" cmpd="sng">
            <a:solidFill>
              <a:srgbClr val="5CC22F"/>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 name="Google Shape;12;p35"/>
          <p:cNvSpPr txBox="1"/>
          <p:nvPr/>
        </p:nvSpPr>
        <p:spPr>
          <a:xfrm>
            <a:off x="2888170" y="9252454"/>
            <a:ext cx="5393817" cy="769441"/>
          </a:xfrm>
          <a:prstGeom prst="rect">
            <a:avLst/>
          </a:prstGeom>
          <a:noFill/>
          <a:ln>
            <a:noFill/>
          </a:ln>
        </p:spPr>
        <p:txBody>
          <a:bodyPr spcFirstLastPara="1" wrap="square" lIns="91425" tIns="45700" rIns="91425" bIns="45700" anchor="t" anchorCtr="0">
            <a:spAutoFit/>
          </a:bodyPr>
          <a:lstStyle/>
          <a:p>
            <a:pPr marL="12700" marR="0" lvl="0" indent="0" algn="just" rtl="0">
              <a:lnSpc>
                <a:spcPct val="100000"/>
              </a:lnSpc>
              <a:spcBef>
                <a:spcPts val="0"/>
              </a:spcBef>
              <a:spcAft>
                <a:spcPts val="0"/>
              </a:spcAft>
              <a:buClr>
                <a:srgbClr val="000000"/>
              </a:buClr>
              <a:buSzPts val="1100"/>
              <a:buFont typeface="Arial"/>
              <a:buNone/>
            </a:pPr>
            <a:r>
              <a:rPr lang="en-GB" sz="1100" b="0" i="0" u="none" strike="noStrike" cap="none">
                <a:solidFill>
                  <a:schemeClr val="dk1"/>
                </a:solidFill>
                <a:latin typeface="Calibri"/>
                <a:ea typeface="Calibri"/>
                <a:cs typeface="Calibri"/>
                <a:sym typeface="Calibri"/>
              </a:rPr>
              <a:t>"The European Commission support for the production of this publication does not constitute endorsement of the contents which reflects the views only of the authors, and the Commission cannot be held responsible for  any use which may be made of the information contained therein."</a:t>
            </a:r>
            <a:endParaRPr sz="1400" b="0" i="0" u="none" strike="noStrike" cap="none">
              <a:solidFill>
                <a:srgbClr val="000000"/>
              </a:solidFill>
              <a:latin typeface="Arial"/>
              <a:ea typeface="Arial"/>
              <a:cs typeface="Arial"/>
              <a:sym typeface="Arial"/>
            </a:endParaRPr>
          </a:p>
        </p:txBody>
      </p:sp>
      <p:sp>
        <p:nvSpPr>
          <p:cNvPr id="13" name="Google Shape;13;p35"/>
          <p:cNvSpPr txBox="1"/>
          <p:nvPr/>
        </p:nvSpPr>
        <p:spPr>
          <a:xfrm>
            <a:off x="9861173" y="9250357"/>
            <a:ext cx="6735242" cy="1102225"/>
          </a:xfrm>
          <a:prstGeom prst="rect">
            <a:avLst/>
          </a:prstGeom>
          <a:noFill/>
          <a:ln>
            <a:noFill/>
          </a:ln>
        </p:spPr>
        <p:txBody>
          <a:bodyPr spcFirstLastPara="1" wrap="square" lIns="91425" tIns="45700" rIns="91425" bIns="45700" anchor="t" anchorCtr="0">
            <a:spAutoFit/>
          </a:bodyPr>
          <a:lstStyle/>
          <a:p>
            <a:pPr marL="12700" marR="0" lvl="0" indent="0" algn="just" rtl="0">
              <a:lnSpc>
                <a:spcPct val="100000"/>
              </a:lnSpc>
              <a:spcBef>
                <a:spcPts val="0"/>
              </a:spcBef>
              <a:spcAft>
                <a:spcPts val="0"/>
              </a:spcAft>
              <a:buClr>
                <a:srgbClr val="000000"/>
              </a:buClr>
              <a:buSzPts val="1100"/>
              <a:buFont typeface="Arial"/>
              <a:buNone/>
            </a:pPr>
            <a:r>
              <a:rPr lang="en-GB" sz="1100" b="0" i="0" u="none" strike="noStrike" cap="none">
                <a:solidFill>
                  <a:schemeClr val="dk1"/>
                </a:solidFill>
                <a:latin typeface="Calibri"/>
                <a:ea typeface="Calibri"/>
                <a:cs typeface="Calibri"/>
                <a:sym typeface="Calibri"/>
              </a:rPr>
              <a:t>Legal description – Creative Commons licensing:</a:t>
            </a:r>
            <a:endParaRPr sz="1400" b="0" i="0" u="none" strike="noStrike" cap="none">
              <a:solidFill>
                <a:srgbClr val="000000"/>
              </a:solidFill>
              <a:latin typeface="Arial"/>
              <a:ea typeface="Arial"/>
              <a:cs typeface="Arial"/>
              <a:sym typeface="Arial"/>
            </a:endParaRPr>
          </a:p>
          <a:p>
            <a:pPr marL="12700" marR="5080" lvl="0" indent="0" algn="just" rtl="0">
              <a:lnSpc>
                <a:spcPct val="110500"/>
              </a:lnSpc>
              <a:spcBef>
                <a:spcPts val="0"/>
              </a:spcBef>
              <a:spcAft>
                <a:spcPts val="0"/>
              </a:spcAft>
              <a:buClr>
                <a:srgbClr val="000000"/>
              </a:buClr>
              <a:buSzPts val="1100"/>
              <a:buFont typeface="Arial"/>
              <a:buNone/>
            </a:pPr>
            <a:r>
              <a:rPr lang="en-GB" sz="1100" b="0" i="0" u="none" strike="noStrike" cap="none">
                <a:solidFill>
                  <a:schemeClr val="dk1"/>
                </a:solidFill>
                <a:latin typeface="Calibri"/>
                <a:ea typeface="Calibri"/>
                <a:cs typeface="Calibri"/>
                <a:sym typeface="Calibri"/>
              </a:rPr>
              <a:t>The materials published on the Eureca project website are classified as Open Educational Resources' (OER) and can be freely (without  permission of their creators): downloaded, used, reused, copied, adapted, and shared by users, with information about the source of their  origin.</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14" name="Google Shape;14;p35"/>
          <p:cNvPicPr preferRelativeResize="0"/>
          <p:nvPr/>
        </p:nvPicPr>
        <p:blipFill rotWithShape="1">
          <a:blip r:embed="rId9">
            <a:alphaModFix/>
          </a:blip>
          <a:srcRect/>
          <a:stretch/>
        </p:blipFill>
        <p:spPr>
          <a:xfrm>
            <a:off x="5181600" y="2095500"/>
            <a:ext cx="7559040" cy="4251960"/>
          </a:xfrm>
          <a:prstGeom prst="rect">
            <a:avLst/>
          </a:prstGeom>
          <a:noFill/>
          <a:ln>
            <a:noFill/>
          </a:ln>
        </p:spPr>
      </p:pic>
      <p:sp>
        <p:nvSpPr>
          <p:cNvPr id="15" name="Google Shape;15;p35"/>
          <p:cNvSpPr txBox="1"/>
          <p:nvPr/>
        </p:nvSpPr>
        <p:spPr>
          <a:xfrm>
            <a:off x="7440900" y="5473404"/>
            <a:ext cx="3184170" cy="720710"/>
          </a:xfrm>
          <a:prstGeom prst="rect">
            <a:avLst/>
          </a:prstGeom>
          <a:noFill/>
          <a:ln>
            <a:noFill/>
          </a:ln>
        </p:spPr>
        <p:txBody>
          <a:bodyPr spcFirstLastPara="1" wrap="square" lIns="0" tIns="271775" rIns="0" bIns="0" anchor="t" anchorCtr="0">
            <a:spAutoFit/>
          </a:bodyPr>
          <a:lstStyle/>
          <a:p>
            <a:pPr marL="0" marR="0" lvl="0" indent="0" algn="ctr" rtl="0">
              <a:lnSpc>
                <a:spcPct val="100000"/>
              </a:lnSpc>
              <a:spcBef>
                <a:spcPts val="0"/>
              </a:spcBef>
              <a:spcAft>
                <a:spcPts val="0"/>
              </a:spcAft>
              <a:buClr>
                <a:srgbClr val="000000"/>
              </a:buClr>
              <a:buSzPts val="2900"/>
              <a:buFont typeface="Arial"/>
              <a:buNone/>
            </a:pPr>
            <a:r>
              <a:rPr lang="en-GB" sz="2900" b="0" i="0" u="sng" strike="noStrike" cap="none" dirty="0">
                <a:solidFill>
                  <a:srgbClr val="0E181D"/>
                </a:solidFill>
                <a:latin typeface="Calibri"/>
                <a:ea typeface="Calibri"/>
                <a:cs typeface="Calibri"/>
                <a:sym typeface="Calibri"/>
                <a:hlinkClick r:id="rId10">
                  <a:extLst>
                    <a:ext uri="{A12FA001-AC4F-418D-AE19-62706E023703}">
                      <ahyp:hlinkClr xmlns:ahyp="http://schemas.microsoft.com/office/drawing/2018/hyperlinkcolor" val="tx"/>
                    </a:ext>
                  </a:extLst>
                </a:hlinkClick>
              </a:rPr>
              <a:t>www.eurecaedu.eu</a:t>
            </a:r>
            <a:endParaRPr sz="2900" b="0" i="0" u="sng" strike="noStrike" cap="none" dirty="0">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1"/>
        <p:cNvGrpSpPr/>
        <p:nvPr/>
      </p:nvGrpSpPr>
      <p:grpSpPr>
        <a:xfrm>
          <a:off x="0" y="0"/>
          <a:ext cx="0" cy="0"/>
          <a:chOff x="0" y="0"/>
          <a:chExt cx="0" cy="0"/>
        </a:xfrm>
      </p:grpSpPr>
      <p:pic>
        <p:nvPicPr>
          <p:cNvPr id="32" name="Google Shape;32;p37"/>
          <p:cNvPicPr preferRelativeResize="0"/>
          <p:nvPr/>
        </p:nvPicPr>
        <p:blipFill rotWithShape="1">
          <a:blip r:embed="rId7">
            <a:alphaModFix/>
          </a:blip>
          <a:srcRect/>
          <a:stretch/>
        </p:blipFill>
        <p:spPr>
          <a:xfrm>
            <a:off x="1151516" y="9456201"/>
            <a:ext cx="1647824" cy="361949"/>
          </a:xfrm>
          <a:prstGeom prst="rect">
            <a:avLst/>
          </a:prstGeom>
          <a:noFill/>
          <a:ln>
            <a:noFill/>
          </a:ln>
        </p:spPr>
      </p:pic>
      <p:pic>
        <p:nvPicPr>
          <p:cNvPr id="33" name="Google Shape;33;p37"/>
          <p:cNvPicPr preferRelativeResize="0"/>
          <p:nvPr/>
        </p:nvPicPr>
        <p:blipFill rotWithShape="1">
          <a:blip r:embed="rId8">
            <a:alphaModFix/>
          </a:blip>
          <a:srcRect/>
          <a:stretch/>
        </p:blipFill>
        <p:spPr>
          <a:xfrm>
            <a:off x="8514368" y="9367190"/>
            <a:ext cx="1114424" cy="400049"/>
          </a:xfrm>
          <a:prstGeom prst="rect">
            <a:avLst/>
          </a:prstGeom>
          <a:noFill/>
          <a:ln>
            <a:noFill/>
          </a:ln>
        </p:spPr>
      </p:pic>
      <p:grpSp>
        <p:nvGrpSpPr>
          <p:cNvPr id="34" name="Google Shape;34;p37"/>
          <p:cNvGrpSpPr/>
          <p:nvPr/>
        </p:nvGrpSpPr>
        <p:grpSpPr>
          <a:xfrm>
            <a:off x="14243105" y="7925133"/>
            <a:ext cx="2882333" cy="1076304"/>
            <a:chOff x="14243105" y="7925133"/>
            <a:chExt cx="2882333" cy="1076304"/>
          </a:xfrm>
        </p:grpSpPr>
        <p:sp>
          <p:nvSpPr>
            <p:cNvPr id="35" name="Google Shape;35;p37"/>
            <p:cNvSpPr/>
            <p:nvPr/>
          </p:nvSpPr>
          <p:spPr>
            <a:xfrm>
              <a:off x="14281273" y="7925133"/>
              <a:ext cx="2844165" cy="1031240"/>
            </a:xfrm>
            <a:custGeom>
              <a:avLst/>
              <a:gdLst/>
              <a:ahLst/>
              <a:cxnLst/>
              <a:rect l="l" t="t" r="r" b="b"/>
              <a:pathLst>
                <a:path w="2844165" h="1031240" extrusionOk="0">
                  <a:moveTo>
                    <a:pt x="2250706" y="911788"/>
                  </a:moveTo>
                  <a:lnTo>
                    <a:pt x="2248814" y="907787"/>
                  </a:lnTo>
                  <a:lnTo>
                    <a:pt x="2221909" y="775097"/>
                  </a:lnTo>
                  <a:lnTo>
                    <a:pt x="2255200" y="678693"/>
                  </a:lnTo>
                  <a:lnTo>
                    <a:pt x="2306276" y="619888"/>
                  </a:lnTo>
                  <a:lnTo>
                    <a:pt x="2332726" y="599995"/>
                  </a:lnTo>
                  <a:lnTo>
                    <a:pt x="2349686" y="628486"/>
                  </a:lnTo>
                  <a:lnTo>
                    <a:pt x="2374745" y="702368"/>
                  </a:lnTo>
                  <a:lnTo>
                    <a:pt x="2374519" y="706506"/>
                  </a:lnTo>
                  <a:lnTo>
                    <a:pt x="2315347" y="706506"/>
                  </a:lnTo>
                  <a:lnTo>
                    <a:pt x="2293840" y="751700"/>
                  </a:lnTo>
                  <a:lnTo>
                    <a:pt x="2276852" y="808939"/>
                  </a:lnTo>
                  <a:lnTo>
                    <a:pt x="2264608" y="864973"/>
                  </a:lnTo>
                  <a:lnTo>
                    <a:pt x="2257329" y="906552"/>
                  </a:lnTo>
                  <a:lnTo>
                    <a:pt x="2256633" y="910946"/>
                  </a:lnTo>
                  <a:lnTo>
                    <a:pt x="2250706" y="911788"/>
                  </a:lnTo>
                  <a:close/>
                </a:path>
                <a:path w="2844165" h="1031240" extrusionOk="0">
                  <a:moveTo>
                    <a:pt x="2290933" y="919736"/>
                  </a:moveTo>
                  <a:lnTo>
                    <a:pt x="2285756" y="916631"/>
                  </a:lnTo>
                  <a:lnTo>
                    <a:pt x="2286811" y="912291"/>
                  </a:lnTo>
                  <a:lnTo>
                    <a:pt x="2307796" y="811834"/>
                  </a:lnTo>
                  <a:lnTo>
                    <a:pt x="2315769" y="748684"/>
                  </a:lnTo>
                  <a:lnTo>
                    <a:pt x="2316397" y="715892"/>
                  </a:lnTo>
                  <a:lnTo>
                    <a:pt x="2315347" y="706506"/>
                  </a:lnTo>
                  <a:lnTo>
                    <a:pt x="2374519" y="706506"/>
                  </a:lnTo>
                  <a:lnTo>
                    <a:pt x="2369167" y="804249"/>
                  </a:lnTo>
                  <a:lnTo>
                    <a:pt x="2294217" y="916740"/>
                  </a:lnTo>
                  <a:lnTo>
                    <a:pt x="2290933" y="919736"/>
                  </a:lnTo>
                  <a:close/>
                </a:path>
                <a:path w="2844165" h="1031240" extrusionOk="0">
                  <a:moveTo>
                    <a:pt x="2336173" y="972822"/>
                  </a:moveTo>
                  <a:lnTo>
                    <a:pt x="2328604" y="965541"/>
                  </a:lnTo>
                  <a:lnTo>
                    <a:pt x="2332030" y="958577"/>
                  </a:lnTo>
                  <a:lnTo>
                    <a:pt x="2484491" y="777730"/>
                  </a:lnTo>
                  <a:lnTo>
                    <a:pt x="2652462" y="719423"/>
                  </a:lnTo>
                  <a:lnTo>
                    <a:pt x="2788232" y="726416"/>
                  </a:lnTo>
                  <a:lnTo>
                    <a:pt x="2844091" y="741467"/>
                  </a:lnTo>
                  <a:lnTo>
                    <a:pt x="2823461" y="795759"/>
                  </a:lnTo>
                  <a:lnTo>
                    <a:pt x="2799601" y="832727"/>
                  </a:lnTo>
                  <a:lnTo>
                    <a:pt x="2679530" y="832727"/>
                  </a:lnTo>
                  <a:lnTo>
                    <a:pt x="2633373" y="840500"/>
                  </a:lnTo>
                  <a:lnTo>
                    <a:pt x="2580856" y="856535"/>
                  </a:lnTo>
                  <a:lnTo>
                    <a:pt x="2525411" y="878215"/>
                  </a:lnTo>
                  <a:lnTo>
                    <a:pt x="2470466" y="902921"/>
                  </a:lnTo>
                  <a:lnTo>
                    <a:pt x="2419453" y="928035"/>
                  </a:lnTo>
                  <a:lnTo>
                    <a:pt x="2375800" y="950940"/>
                  </a:lnTo>
                  <a:lnTo>
                    <a:pt x="2342937" y="969017"/>
                  </a:lnTo>
                  <a:lnTo>
                    <a:pt x="2336173" y="972822"/>
                  </a:lnTo>
                  <a:close/>
                </a:path>
                <a:path w="2844165" h="1031240" extrusionOk="0">
                  <a:moveTo>
                    <a:pt x="2368939" y="1031057"/>
                  </a:moveTo>
                  <a:lnTo>
                    <a:pt x="2361262" y="1029778"/>
                  </a:lnTo>
                  <a:lnTo>
                    <a:pt x="2359924" y="1019283"/>
                  </a:lnTo>
                  <a:lnTo>
                    <a:pt x="2366993" y="1016036"/>
                  </a:lnTo>
                  <a:lnTo>
                    <a:pt x="2527207" y="936307"/>
                  </a:lnTo>
                  <a:lnTo>
                    <a:pt x="2622266" y="878971"/>
                  </a:lnTo>
                  <a:lnTo>
                    <a:pt x="2667823" y="844340"/>
                  </a:lnTo>
                  <a:lnTo>
                    <a:pt x="2679530" y="832727"/>
                  </a:lnTo>
                  <a:lnTo>
                    <a:pt x="2799601" y="832727"/>
                  </a:lnTo>
                  <a:lnTo>
                    <a:pt x="2749482" y="910379"/>
                  </a:lnTo>
                  <a:lnTo>
                    <a:pt x="2604020" y="1012940"/>
                  </a:lnTo>
                  <a:lnTo>
                    <a:pt x="2368939" y="1031057"/>
                  </a:lnTo>
                  <a:close/>
                </a:path>
                <a:path w="2844165" h="1031240" extrusionOk="0">
                  <a:moveTo>
                    <a:pt x="553169" y="319708"/>
                  </a:moveTo>
                  <a:lnTo>
                    <a:pt x="549884" y="316712"/>
                  </a:lnTo>
                  <a:lnTo>
                    <a:pt x="474933" y="204240"/>
                  </a:lnTo>
                  <a:lnTo>
                    <a:pt x="469351" y="102369"/>
                  </a:lnTo>
                  <a:lnTo>
                    <a:pt x="494406" y="28491"/>
                  </a:lnTo>
                  <a:lnTo>
                    <a:pt x="511365" y="0"/>
                  </a:lnTo>
                  <a:lnTo>
                    <a:pt x="537817" y="19893"/>
                  </a:lnTo>
                  <a:lnTo>
                    <a:pt x="588896" y="78698"/>
                  </a:lnTo>
                  <a:lnTo>
                    <a:pt x="598501" y="106511"/>
                  </a:lnTo>
                  <a:lnTo>
                    <a:pt x="528743" y="106511"/>
                  </a:lnTo>
                  <a:lnTo>
                    <a:pt x="527692" y="115894"/>
                  </a:lnTo>
                  <a:lnTo>
                    <a:pt x="528318" y="148681"/>
                  </a:lnTo>
                  <a:lnTo>
                    <a:pt x="536290" y="211829"/>
                  </a:lnTo>
                  <a:lnTo>
                    <a:pt x="557279" y="312296"/>
                  </a:lnTo>
                  <a:lnTo>
                    <a:pt x="558334" y="316636"/>
                  </a:lnTo>
                  <a:lnTo>
                    <a:pt x="553169" y="319708"/>
                  </a:lnTo>
                  <a:close/>
                </a:path>
                <a:path w="2844165" h="1031240" extrusionOk="0">
                  <a:moveTo>
                    <a:pt x="593385" y="311793"/>
                  </a:moveTo>
                  <a:lnTo>
                    <a:pt x="587458" y="310918"/>
                  </a:lnTo>
                  <a:lnTo>
                    <a:pt x="586773" y="306534"/>
                  </a:lnTo>
                  <a:lnTo>
                    <a:pt x="579492" y="264956"/>
                  </a:lnTo>
                  <a:lnTo>
                    <a:pt x="567244" y="208925"/>
                  </a:lnTo>
                  <a:lnTo>
                    <a:pt x="550253" y="151692"/>
                  </a:lnTo>
                  <a:lnTo>
                    <a:pt x="528743" y="106511"/>
                  </a:lnTo>
                  <a:lnTo>
                    <a:pt x="598501" y="106511"/>
                  </a:lnTo>
                  <a:lnTo>
                    <a:pt x="622190" y="175102"/>
                  </a:lnTo>
                  <a:lnTo>
                    <a:pt x="595288" y="307792"/>
                  </a:lnTo>
                  <a:lnTo>
                    <a:pt x="593385" y="311793"/>
                  </a:lnTo>
                  <a:close/>
                </a:path>
                <a:path w="2844165" h="1031240" extrusionOk="0">
                  <a:moveTo>
                    <a:pt x="475151" y="431040"/>
                  </a:moveTo>
                  <a:lnTo>
                    <a:pt x="240075" y="412931"/>
                  </a:lnTo>
                  <a:lnTo>
                    <a:pt x="94612" y="310365"/>
                  </a:lnTo>
                  <a:lnTo>
                    <a:pt x="20631" y="195736"/>
                  </a:lnTo>
                  <a:lnTo>
                    <a:pt x="0" y="141438"/>
                  </a:lnTo>
                  <a:lnTo>
                    <a:pt x="55858" y="126394"/>
                  </a:lnTo>
                  <a:lnTo>
                    <a:pt x="191628" y="119416"/>
                  </a:lnTo>
                  <a:lnTo>
                    <a:pt x="359599" y="177735"/>
                  </a:lnTo>
                  <a:lnTo>
                    <a:pt x="405964" y="232732"/>
                  </a:lnTo>
                  <a:lnTo>
                    <a:pt x="164582" y="232732"/>
                  </a:lnTo>
                  <a:lnTo>
                    <a:pt x="176286" y="244340"/>
                  </a:lnTo>
                  <a:lnTo>
                    <a:pt x="221836" y="278960"/>
                  </a:lnTo>
                  <a:lnTo>
                    <a:pt x="316891" y="336285"/>
                  </a:lnTo>
                  <a:lnTo>
                    <a:pt x="477109" y="416008"/>
                  </a:lnTo>
                  <a:lnTo>
                    <a:pt x="484178" y="419255"/>
                  </a:lnTo>
                  <a:lnTo>
                    <a:pt x="482818" y="429750"/>
                  </a:lnTo>
                  <a:lnTo>
                    <a:pt x="475151" y="431040"/>
                  </a:lnTo>
                  <a:close/>
                </a:path>
                <a:path w="2844165" h="1031240" extrusionOk="0">
                  <a:moveTo>
                    <a:pt x="507907" y="372805"/>
                  </a:moveTo>
                  <a:lnTo>
                    <a:pt x="468291" y="350947"/>
                  </a:lnTo>
                  <a:lnTo>
                    <a:pt x="424638" y="328041"/>
                  </a:lnTo>
                  <a:lnTo>
                    <a:pt x="373626" y="302923"/>
                  </a:lnTo>
                  <a:lnTo>
                    <a:pt x="318684" y="278214"/>
                  </a:lnTo>
                  <a:lnTo>
                    <a:pt x="263242" y="256532"/>
                  </a:lnTo>
                  <a:lnTo>
                    <a:pt x="210732" y="240499"/>
                  </a:lnTo>
                  <a:lnTo>
                    <a:pt x="164582" y="232732"/>
                  </a:lnTo>
                  <a:lnTo>
                    <a:pt x="405964" y="232732"/>
                  </a:lnTo>
                  <a:lnTo>
                    <a:pt x="512061" y="358582"/>
                  </a:lnTo>
                  <a:lnTo>
                    <a:pt x="515498" y="365557"/>
                  </a:lnTo>
                  <a:lnTo>
                    <a:pt x="507907" y="372805"/>
                  </a:lnTo>
                  <a:close/>
                </a:path>
              </a:pathLst>
            </a:custGeom>
            <a:solidFill>
              <a:srgbClr val="8BC249"/>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6" name="Google Shape;36;p37"/>
            <p:cNvSpPr/>
            <p:nvPr/>
          </p:nvSpPr>
          <p:spPr>
            <a:xfrm>
              <a:off x="14243105" y="8245152"/>
              <a:ext cx="2353310" cy="756285"/>
            </a:xfrm>
            <a:custGeom>
              <a:avLst/>
              <a:gdLst/>
              <a:ahLst/>
              <a:cxnLst/>
              <a:rect l="l" t="t" r="r" b="b"/>
              <a:pathLst>
                <a:path w="2353309" h="756284" extrusionOk="0">
                  <a:moveTo>
                    <a:pt x="180065" y="756154"/>
                  </a:moveTo>
                  <a:lnTo>
                    <a:pt x="29283" y="756154"/>
                  </a:lnTo>
                  <a:lnTo>
                    <a:pt x="12120" y="750777"/>
                  </a:lnTo>
                  <a:lnTo>
                    <a:pt x="1771" y="737545"/>
                  </a:lnTo>
                  <a:lnTo>
                    <a:pt x="0" y="720808"/>
                  </a:lnTo>
                  <a:lnTo>
                    <a:pt x="8566" y="704915"/>
                  </a:lnTo>
                  <a:lnTo>
                    <a:pt x="719651" y="8477"/>
                  </a:lnTo>
                  <a:lnTo>
                    <a:pt x="729369" y="2119"/>
                  </a:lnTo>
                  <a:lnTo>
                    <a:pt x="740375" y="0"/>
                  </a:lnTo>
                  <a:lnTo>
                    <a:pt x="751383" y="2119"/>
                  </a:lnTo>
                  <a:lnTo>
                    <a:pt x="761107" y="8477"/>
                  </a:lnTo>
                  <a:lnTo>
                    <a:pt x="980638" y="223489"/>
                  </a:lnTo>
                  <a:lnTo>
                    <a:pt x="740375" y="223489"/>
                  </a:lnTo>
                  <a:lnTo>
                    <a:pt x="729369" y="225604"/>
                  </a:lnTo>
                  <a:lnTo>
                    <a:pt x="719651" y="231951"/>
                  </a:lnTo>
                  <a:lnTo>
                    <a:pt x="187503" y="753104"/>
                  </a:lnTo>
                  <a:lnTo>
                    <a:pt x="180065" y="756154"/>
                  </a:lnTo>
                  <a:close/>
                </a:path>
                <a:path w="2353309" h="756284" extrusionOk="0">
                  <a:moveTo>
                    <a:pt x="1416911" y="403619"/>
                  </a:moveTo>
                  <a:lnTo>
                    <a:pt x="1176647" y="403619"/>
                  </a:lnTo>
                  <a:lnTo>
                    <a:pt x="1187651" y="401506"/>
                  </a:lnTo>
                  <a:lnTo>
                    <a:pt x="1197369" y="395166"/>
                  </a:lnTo>
                  <a:lnTo>
                    <a:pt x="1592176" y="8477"/>
                  </a:lnTo>
                  <a:lnTo>
                    <a:pt x="1601905" y="2119"/>
                  </a:lnTo>
                  <a:lnTo>
                    <a:pt x="1612915" y="0"/>
                  </a:lnTo>
                  <a:lnTo>
                    <a:pt x="1623925" y="2119"/>
                  </a:lnTo>
                  <a:lnTo>
                    <a:pt x="1633654" y="8477"/>
                  </a:lnTo>
                  <a:lnTo>
                    <a:pt x="1853191" y="223489"/>
                  </a:lnTo>
                  <a:lnTo>
                    <a:pt x="1612915" y="223489"/>
                  </a:lnTo>
                  <a:lnTo>
                    <a:pt x="1601905" y="225604"/>
                  </a:lnTo>
                  <a:lnTo>
                    <a:pt x="1592176" y="231951"/>
                  </a:lnTo>
                  <a:lnTo>
                    <a:pt x="1416911" y="403619"/>
                  </a:lnTo>
                  <a:close/>
                </a:path>
                <a:path w="2353309" h="756284" extrusionOk="0">
                  <a:moveTo>
                    <a:pt x="1451475" y="756154"/>
                  </a:moveTo>
                  <a:lnTo>
                    <a:pt x="1300682" y="756154"/>
                  </a:lnTo>
                  <a:lnTo>
                    <a:pt x="1293244" y="753104"/>
                  </a:lnTo>
                  <a:lnTo>
                    <a:pt x="1062507" y="527149"/>
                  </a:lnTo>
                  <a:lnTo>
                    <a:pt x="761107" y="231951"/>
                  </a:lnTo>
                  <a:lnTo>
                    <a:pt x="751383" y="225604"/>
                  </a:lnTo>
                  <a:lnTo>
                    <a:pt x="740375" y="223489"/>
                  </a:lnTo>
                  <a:lnTo>
                    <a:pt x="980638" y="223489"/>
                  </a:lnTo>
                  <a:lnTo>
                    <a:pt x="1155925" y="395166"/>
                  </a:lnTo>
                  <a:lnTo>
                    <a:pt x="1165642" y="401506"/>
                  </a:lnTo>
                  <a:lnTo>
                    <a:pt x="1176647" y="403619"/>
                  </a:lnTo>
                  <a:lnTo>
                    <a:pt x="1416911" y="403619"/>
                  </a:lnTo>
                  <a:lnTo>
                    <a:pt x="1312568" y="505820"/>
                  </a:lnTo>
                  <a:lnTo>
                    <a:pt x="1305840" y="515788"/>
                  </a:lnTo>
                  <a:lnTo>
                    <a:pt x="1303599" y="527204"/>
                  </a:lnTo>
                  <a:lnTo>
                    <a:pt x="1305840" y="538601"/>
                  </a:lnTo>
                  <a:lnTo>
                    <a:pt x="1312568" y="548587"/>
                  </a:lnTo>
                  <a:lnTo>
                    <a:pt x="1472181" y="704915"/>
                  </a:lnTo>
                  <a:lnTo>
                    <a:pt x="1480754" y="720808"/>
                  </a:lnTo>
                  <a:lnTo>
                    <a:pt x="1478985" y="737545"/>
                  </a:lnTo>
                  <a:lnTo>
                    <a:pt x="1468638" y="750777"/>
                  </a:lnTo>
                  <a:lnTo>
                    <a:pt x="1451475" y="756154"/>
                  </a:lnTo>
                  <a:close/>
                </a:path>
                <a:path w="2353309" h="756284" extrusionOk="0">
                  <a:moveTo>
                    <a:pt x="2324011" y="756154"/>
                  </a:moveTo>
                  <a:lnTo>
                    <a:pt x="2173229" y="756154"/>
                  </a:lnTo>
                  <a:lnTo>
                    <a:pt x="2165790" y="753104"/>
                  </a:lnTo>
                  <a:lnTo>
                    <a:pt x="1633654" y="231951"/>
                  </a:lnTo>
                  <a:lnTo>
                    <a:pt x="1623925" y="225604"/>
                  </a:lnTo>
                  <a:lnTo>
                    <a:pt x="1612915" y="223489"/>
                  </a:lnTo>
                  <a:lnTo>
                    <a:pt x="1853191" y="223489"/>
                  </a:lnTo>
                  <a:lnTo>
                    <a:pt x="2344750" y="704915"/>
                  </a:lnTo>
                  <a:lnTo>
                    <a:pt x="2353304" y="720808"/>
                  </a:lnTo>
                  <a:lnTo>
                    <a:pt x="2351525" y="737545"/>
                  </a:lnTo>
                  <a:lnTo>
                    <a:pt x="2341174" y="750777"/>
                  </a:lnTo>
                  <a:lnTo>
                    <a:pt x="2324011" y="756154"/>
                  </a:lnTo>
                  <a:close/>
                </a:path>
                <a:path w="2353309" h="756284" extrusionOk="0">
                  <a:moveTo>
                    <a:pt x="718759" y="499414"/>
                  </a:moveTo>
                  <a:lnTo>
                    <a:pt x="640992" y="499414"/>
                  </a:lnTo>
                  <a:lnTo>
                    <a:pt x="635696" y="494090"/>
                  </a:lnTo>
                  <a:lnTo>
                    <a:pt x="635696" y="415904"/>
                  </a:lnTo>
                  <a:lnTo>
                    <a:pt x="640992" y="410580"/>
                  </a:lnTo>
                  <a:lnTo>
                    <a:pt x="718759" y="410580"/>
                  </a:lnTo>
                  <a:lnTo>
                    <a:pt x="724055" y="415904"/>
                  </a:lnTo>
                  <a:lnTo>
                    <a:pt x="724055" y="494090"/>
                  </a:lnTo>
                  <a:lnTo>
                    <a:pt x="718759" y="499414"/>
                  </a:lnTo>
                  <a:close/>
                </a:path>
                <a:path w="2353309" h="756284" extrusionOk="0">
                  <a:moveTo>
                    <a:pt x="839766" y="499414"/>
                  </a:moveTo>
                  <a:lnTo>
                    <a:pt x="761998" y="499414"/>
                  </a:lnTo>
                  <a:lnTo>
                    <a:pt x="756702" y="494090"/>
                  </a:lnTo>
                  <a:lnTo>
                    <a:pt x="756702" y="415904"/>
                  </a:lnTo>
                  <a:lnTo>
                    <a:pt x="761998" y="410580"/>
                  </a:lnTo>
                  <a:lnTo>
                    <a:pt x="839766" y="410580"/>
                  </a:lnTo>
                  <a:lnTo>
                    <a:pt x="845062" y="415904"/>
                  </a:lnTo>
                  <a:lnTo>
                    <a:pt x="845062" y="494090"/>
                  </a:lnTo>
                  <a:lnTo>
                    <a:pt x="839766" y="499414"/>
                  </a:lnTo>
                  <a:close/>
                </a:path>
                <a:path w="2353309" h="756284" extrusionOk="0">
                  <a:moveTo>
                    <a:pt x="1598190" y="499414"/>
                  </a:moveTo>
                  <a:lnTo>
                    <a:pt x="1520401" y="499414"/>
                  </a:lnTo>
                  <a:lnTo>
                    <a:pt x="1515116" y="494090"/>
                  </a:lnTo>
                  <a:lnTo>
                    <a:pt x="1515116" y="415904"/>
                  </a:lnTo>
                  <a:lnTo>
                    <a:pt x="1520401" y="410580"/>
                  </a:lnTo>
                  <a:lnTo>
                    <a:pt x="1598190" y="410580"/>
                  </a:lnTo>
                  <a:lnTo>
                    <a:pt x="1603475" y="415904"/>
                  </a:lnTo>
                  <a:lnTo>
                    <a:pt x="1603475" y="494090"/>
                  </a:lnTo>
                  <a:lnTo>
                    <a:pt x="1598190" y="499414"/>
                  </a:lnTo>
                  <a:close/>
                </a:path>
                <a:path w="2353309" h="756284" extrusionOk="0">
                  <a:moveTo>
                    <a:pt x="1719186" y="499414"/>
                  </a:moveTo>
                  <a:lnTo>
                    <a:pt x="1641429" y="499414"/>
                  </a:lnTo>
                  <a:lnTo>
                    <a:pt x="1636133" y="494090"/>
                  </a:lnTo>
                  <a:lnTo>
                    <a:pt x="1636133" y="415904"/>
                  </a:lnTo>
                  <a:lnTo>
                    <a:pt x="1641429" y="410580"/>
                  </a:lnTo>
                  <a:lnTo>
                    <a:pt x="1719186" y="410580"/>
                  </a:lnTo>
                  <a:lnTo>
                    <a:pt x="1724504" y="415904"/>
                  </a:lnTo>
                  <a:lnTo>
                    <a:pt x="1724504" y="494090"/>
                  </a:lnTo>
                  <a:lnTo>
                    <a:pt x="1719186" y="499414"/>
                  </a:lnTo>
                  <a:close/>
                </a:path>
                <a:path w="2353309" h="756284" extrusionOk="0">
                  <a:moveTo>
                    <a:pt x="718759" y="615972"/>
                  </a:moveTo>
                  <a:lnTo>
                    <a:pt x="640992" y="615972"/>
                  </a:lnTo>
                  <a:lnTo>
                    <a:pt x="635696" y="610659"/>
                  </a:lnTo>
                  <a:lnTo>
                    <a:pt x="635696" y="532462"/>
                  </a:lnTo>
                  <a:lnTo>
                    <a:pt x="640992" y="527149"/>
                  </a:lnTo>
                  <a:lnTo>
                    <a:pt x="718759" y="527149"/>
                  </a:lnTo>
                  <a:lnTo>
                    <a:pt x="724055" y="532462"/>
                  </a:lnTo>
                  <a:lnTo>
                    <a:pt x="724055" y="610659"/>
                  </a:lnTo>
                  <a:lnTo>
                    <a:pt x="718759" y="615972"/>
                  </a:lnTo>
                  <a:close/>
                </a:path>
                <a:path w="2353309" h="756284" extrusionOk="0">
                  <a:moveTo>
                    <a:pt x="839766" y="615972"/>
                  </a:moveTo>
                  <a:lnTo>
                    <a:pt x="761998" y="615972"/>
                  </a:lnTo>
                  <a:lnTo>
                    <a:pt x="756702" y="610659"/>
                  </a:lnTo>
                  <a:lnTo>
                    <a:pt x="756702" y="532462"/>
                  </a:lnTo>
                  <a:lnTo>
                    <a:pt x="761998" y="527149"/>
                  </a:lnTo>
                  <a:lnTo>
                    <a:pt x="839766" y="527149"/>
                  </a:lnTo>
                  <a:lnTo>
                    <a:pt x="845062" y="532462"/>
                  </a:lnTo>
                  <a:lnTo>
                    <a:pt x="845062" y="610659"/>
                  </a:lnTo>
                  <a:lnTo>
                    <a:pt x="839766" y="615972"/>
                  </a:lnTo>
                  <a:close/>
                </a:path>
                <a:path w="2353309" h="756284" extrusionOk="0">
                  <a:moveTo>
                    <a:pt x="1598190" y="615972"/>
                  </a:moveTo>
                  <a:lnTo>
                    <a:pt x="1520401" y="615972"/>
                  </a:lnTo>
                  <a:lnTo>
                    <a:pt x="1515116" y="610659"/>
                  </a:lnTo>
                  <a:lnTo>
                    <a:pt x="1515116" y="532462"/>
                  </a:lnTo>
                  <a:lnTo>
                    <a:pt x="1520401" y="527149"/>
                  </a:lnTo>
                  <a:lnTo>
                    <a:pt x="1598190" y="527149"/>
                  </a:lnTo>
                  <a:lnTo>
                    <a:pt x="1603475" y="532462"/>
                  </a:lnTo>
                  <a:lnTo>
                    <a:pt x="1603475" y="610659"/>
                  </a:lnTo>
                  <a:lnTo>
                    <a:pt x="1598190" y="615972"/>
                  </a:lnTo>
                  <a:close/>
                </a:path>
                <a:path w="2353309" h="756284" extrusionOk="0">
                  <a:moveTo>
                    <a:pt x="1719186" y="615972"/>
                  </a:moveTo>
                  <a:lnTo>
                    <a:pt x="1641429" y="615972"/>
                  </a:lnTo>
                  <a:lnTo>
                    <a:pt x="1636133" y="610659"/>
                  </a:lnTo>
                  <a:lnTo>
                    <a:pt x="1636133" y="532462"/>
                  </a:lnTo>
                  <a:lnTo>
                    <a:pt x="1641429" y="527149"/>
                  </a:lnTo>
                  <a:lnTo>
                    <a:pt x="1719186" y="527149"/>
                  </a:lnTo>
                  <a:lnTo>
                    <a:pt x="1724504" y="532462"/>
                  </a:lnTo>
                  <a:lnTo>
                    <a:pt x="1724504" y="610659"/>
                  </a:lnTo>
                  <a:lnTo>
                    <a:pt x="1719186" y="615972"/>
                  </a:lnTo>
                  <a:close/>
                </a:path>
              </a:pathLst>
            </a:custGeom>
            <a:solidFill>
              <a:srgbClr val="006737"/>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37" name="Google Shape;37;p37"/>
          <p:cNvSpPr/>
          <p:nvPr/>
        </p:nvSpPr>
        <p:spPr>
          <a:xfrm>
            <a:off x="1028910" y="8989479"/>
            <a:ext cx="13020675" cy="52705"/>
          </a:xfrm>
          <a:custGeom>
            <a:avLst/>
            <a:gdLst/>
            <a:ahLst/>
            <a:cxnLst/>
            <a:rect l="l" t="t" r="r" b="b"/>
            <a:pathLst>
              <a:path w="13020675" h="52704" extrusionOk="0">
                <a:moveTo>
                  <a:pt x="0" y="52397"/>
                </a:moveTo>
                <a:lnTo>
                  <a:pt x="13020664" y="0"/>
                </a:lnTo>
              </a:path>
            </a:pathLst>
          </a:custGeom>
          <a:noFill/>
          <a:ln w="104750" cap="flat" cmpd="sng">
            <a:solidFill>
              <a:srgbClr val="5CC22F"/>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8" name="Google Shape;38;p37"/>
          <p:cNvSpPr txBox="1"/>
          <p:nvPr/>
        </p:nvSpPr>
        <p:spPr>
          <a:xfrm>
            <a:off x="2888170" y="9252454"/>
            <a:ext cx="5393817" cy="769441"/>
          </a:xfrm>
          <a:prstGeom prst="rect">
            <a:avLst/>
          </a:prstGeom>
          <a:noFill/>
          <a:ln>
            <a:noFill/>
          </a:ln>
        </p:spPr>
        <p:txBody>
          <a:bodyPr spcFirstLastPara="1" wrap="square" lIns="91425" tIns="45700" rIns="91425" bIns="45700" anchor="t" anchorCtr="0">
            <a:spAutoFit/>
          </a:bodyPr>
          <a:lstStyle/>
          <a:p>
            <a:pPr marL="12700" marR="0" lvl="0" indent="0" algn="just" rtl="0">
              <a:lnSpc>
                <a:spcPct val="100000"/>
              </a:lnSpc>
              <a:spcBef>
                <a:spcPts val="0"/>
              </a:spcBef>
              <a:spcAft>
                <a:spcPts val="0"/>
              </a:spcAft>
              <a:buClr>
                <a:srgbClr val="000000"/>
              </a:buClr>
              <a:buSzPts val="1100"/>
              <a:buFont typeface="Arial"/>
              <a:buNone/>
            </a:pPr>
            <a:r>
              <a:rPr lang="en-GB" sz="1100" b="0" i="0" u="none" strike="noStrike" cap="none">
                <a:solidFill>
                  <a:schemeClr val="dk1"/>
                </a:solidFill>
                <a:latin typeface="Calibri"/>
                <a:ea typeface="Calibri"/>
                <a:cs typeface="Calibri"/>
                <a:sym typeface="Calibri"/>
              </a:rPr>
              <a:t>"The European Commission support for the production of this publication does not constitute endorsement of the contents which reflects the views only of the authors, and the Commission cannot be held responsible for  any use which may be made of the information contained therein."</a:t>
            </a:r>
            <a:endParaRPr sz="1400" b="0" i="0" u="none" strike="noStrike" cap="none">
              <a:solidFill>
                <a:srgbClr val="000000"/>
              </a:solidFill>
              <a:latin typeface="Arial"/>
              <a:ea typeface="Arial"/>
              <a:cs typeface="Arial"/>
              <a:sym typeface="Arial"/>
            </a:endParaRPr>
          </a:p>
        </p:txBody>
      </p:sp>
      <p:sp>
        <p:nvSpPr>
          <p:cNvPr id="39" name="Google Shape;39;p37"/>
          <p:cNvSpPr txBox="1"/>
          <p:nvPr/>
        </p:nvSpPr>
        <p:spPr>
          <a:xfrm>
            <a:off x="9861173" y="9250357"/>
            <a:ext cx="6735242" cy="1102225"/>
          </a:xfrm>
          <a:prstGeom prst="rect">
            <a:avLst/>
          </a:prstGeom>
          <a:noFill/>
          <a:ln>
            <a:noFill/>
          </a:ln>
        </p:spPr>
        <p:txBody>
          <a:bodyPr spcFirstLastPara="1" wrap="square" lIns="91425" tIns="45700" rIns="91425" bIns="45700" anchor="t" anchorCtr="0">
            <a:spAutoFit/>
          </a:bodyPr>
          <a:lstStyle/>
          <a:p>
            <a:pPr marL="12700" marR="0" lvl="0" indent="0" algn="just" rtl="0">
              <a:lnSpc>
                <a:spcPct val="100000"/>
              </a:lnSpc>
              <a:spcBef>
                <a:spcPts val="0"/>
              </a:spcBef>
              <a:spcAft>
                <a:spcPts val="0"/>
              </a:spcAft>
              <a:buClr>
                <a:srgbClr val="000000"/>
              </a:buClr>
              <a:buSzPts val="1100"/>
              <a:buFont typeface="Arial"/>
              <a:buNone/>
            </a:pPr>
            <a:r>
              <a:rPr lang="en-GB" sz="1100" b="0" i="0" u="none" strike="noStrike" cap="none">
                <a:solidFill>
                  <a:schemeClr val="dk1"/>
                </a:solidFill>
                <a:latin typeface="Calibri"/>
                <a:ea typeface="Calibri"/>
                <a:cs typeface="Calibri"/>
                <a:sym typeface="Calibri"/>
              </a:rPr>
              <a:t>Legal description – Creative Commons licensing:</a:t>
            </a:r>
            <a:endParaRPr sz="1400" b="0" i="0" u="none" strike="noStrike" cap="none">
              <a:solidFill>
                <a:srgbClr val="000000"/>
              </a:solidFill>
              <a:latin typeface="Arial"/>
              <a:ea typeface="Arial"/>
              <a:cs typeface="Arial"/>
              <a:sym typeface="Arial"/>
            </a:endParaRPr>
          </a:p>
          <a:p>
            <a:pPr marL="12700" marR="5080" lvl="0" indent="0" algn="just" rtl="0">
              <a:lnSpc>
                <a:spcPct val="110500"/>
              </a:lnSpc>
              <a:spcBef>
                <a:spcPts val="0"/>
              </a:spcBef>
              <a:spcAft>
                <a:spcPts val="0"/>
              </a:spcAft>
              <a:buClr>
                <a:srgbClr val="000000"/>
              </a:buClr>
              <a:buSzPts val="1100"/>
              <a:buFont typeface="Arial"/>
              <a:buNone/>
            </a:pPr>
            <a:r>
              <a:rPr lang="en-GB" sz="1100" b="0" i="0" u="none" strike="noStrike" cap="none">
                <a:solidFill>
                  <a:schemeClr val="dk1"/>
                </a:solidFill>
                <a:latin typeface="Calibri"/>
                <a:ea typeface="Calibri"/>
                <a:cs typeface="Calibri"/>
                <a:sym typeface="Calibri"/>
              </a:rPr>
              <a:t>The materials published on the Eureca project website are classified as Open Educational Resources' (OER) and can be freely (without  permission of their creators): downloaded, used, reused, copied, adapted, and shared by users, with information about the source of their  origin.</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40" name="Google Shape;40;p37"/>
          <p:cNvPicPr preferRelativeResize="0"/>
          <p:nvPr/>
        </p:nvPicPr>
        <p:blipFill rotWithShape="1">
          <a:blip r:embed="rId9">
            <a:alphaModFix/>
          </a:blip>
          <a:srcRect l="7858"/>
          <a:stretch/>
        </p:blipFill>
        <p:spPr>
          <a:xfrm>
            <a:off x="1031765" y="265105"/>
            <a:ext cx="3482530" cy="2125980"/>
          </a:xfrm>
          <a:prstGeom prst="rect">
            <a:avLst/>
          </a:prstGeom>
          <a:noFill/>
          <a:ln>
            <a:noFill/>
          </a:ln>
        </p:spPr>
      </p:pic>
      <p:sp>
        <p:nvSpPr>
          <p:cNvPr id="41" name="Google Shape;41;p37"/>
          <p:cNvSpPr txBox="1"/>
          <p:nvPr/>
        </p:nvSpPr>
        <p:spPr>
          <a:xfrm>
            <a:off x="1271890" y="1969163"/>
            <a:ext cx="3002280" cy="360355"/>
          </a:xfrm>
          <a:prstGeom prst="rect">
            <a:avLst/>
          </a:prstGeom>
          <a:noFill/>
          <a:ln>
            <a:noFill/>
          </a:ln>
        </p:spPr>
        <p:txBody>
          <a:bodyPr spcFirstLastPara="1" wrap="square" lIns="0" tIns="128250" rIns="0" bIns="0" anchor="t" anchorCtr="0">
            <a:spAutoFit/>
          </a:bodyPr>
          <a:lstStyle/>
          <a:p>
            <a:pPr marL="467994" marR="0" lvl="0" indent="0" algn="l" rtl="0">
              <a:lnSpc>
                <a:spcPct val="100000"/>
              </a:lnSpc>
              <a:spcBef>
                <a:spcPts val="0"/>
              </a:spcBef>
              <a:spcAft>
                <a:spcPts val="0"/>
              </a:spcAft>
              <a:buClr>
                <a:srgbClr val="000000"/>
              </a:buClr>
              <a:buSzPts val="1500"/>
              <a:buFont typeface="Arial"/>
              <a:buNone/>
            </a:pPr>
            <a:r>
              <a:rPr lang="en-GB" sz="1500" b="0" i="0" u="sng" strike="noStrike" cap="none">
                <a:solidFill>
                  <a:srgbClr val="0E181D"/>
                </a:solidFill>
                <a:latin typeface="Trebuchet MS"/>
                <a:ea typeface="Trebuchet MS"/>
                <a:cs typeface="Trebuchet MS"/>
                <a:sym typeface="Trebuchet MS"/>
                <a:hlinkClick r:id="rId10">
                  <a:extLst>
                    <a:ext uri="{A12FA001-AC4F-418D-AE19-62706E023703}">
                      <ahyp:hlinkClr xmlns:ahyp="http://schemas.microsoft.com/office/drawing/2018/hyperlinkcolor" val="tx"/>
                    </a:ext>
                  </a:extLst>
                </a:hlinkClick>
              </a:rPr>
              <a:t>www.eurecaedu.eu</a:t>
            </a:r>
            <a:endParaRPr sz="1500" b="0" i="0" u="none" strike="noStrike" cap="none">
              <a:solidFill>
                <a:schemeClr val="dk1"/>
              </a:solidFill>
              <a:latin typeface="Trebuchet MS"/>
              <a:ea typeface="Trebuchet MS"/>
              <a:cs typeface="Trebuchet MS"/>
              <a:sym typeface="Trebuchet MS"/>
            </a:endParaRPr>
          </a:p>
        </p:txBody>
      </p:sp>
      <p:sp>
        <p:nvSpPr>
          <p:cNvPr id="42" name="Google Shape;42;p37"/>
          <p:cNvSpPr/>
          <p:nvPr/>
        </p:nvSpPr>
        <p:spPr>
          <a:xfrm>
            <a:off x="4405322" y="1411510"/>
            <a:ext cx="12720116" cy="52704"/>
          </a:xfrm>
          <a:custGeom>
            <a:avLst/>
            <a:gdLst/>
            <a:ahLst/>
            <a:cxnLst/>
            <a:rect l="l" t="t" r="r" b="b"/>
            <a:pathLst>
              <a:path w="12383135" h="120000" extrusionOk="0">
                <a:moveTo>
                  <a:pt x="0" y="0"/>
                </a:moveTo>
                <a:lnTo>
                  <a:pt x="12382525" y="0"/>
                </a:lnTo>
              </a:path>
            </a:pathLst>
          </a:custGeom>
          <a:noFill/>
          <a:ln w="104750" cap="flat" cmpd="sng">
            <a:solidFill>
              <a:srgbClr val="5CC22F"/>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55" r:id="rId1"/>
    <p:sldLayoutId id="2147483656" r:id="rId2"/>
    <p:sldLayoutId id="2147483657" r:id="rId3"/>
    <p:sldLayoutId id="2147483658" r:id="rId4"/>
    <p:sldLayoutId id="2147483659"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ec.europa.eu/energy/topics/energy-efficiency" TargetMode="External"/><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hyperlink" Target="https://passivehouse.com/"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hyperlink" Target="https://www.instructables.com/search/?q=solar%20panel&amp;projects=all" TargetMode="External"/><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image" Target="../media/image13.png"/><Relationship Id="rId5" Type="http://schemas.openxmlformats.org/officeDocument/2006/relationships/hyperlink" Target="https://www.youtube.com/results?search_query=DIY+solar+panel" TargetMode="External"/><Relationship Id="rId4" Type="http://schemas.openxmlformats.org/officeDocument/2006/relationships/hyperlink" Target="https://makezine.com/?s=renewable+energy"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energy-efficient-products.ec.europa.eu/ecodesign-and-energy-label_en" TargetMode="External"/><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image" Target="../media/image14.jpg"/><Relationship Id="rId5" Type="http://schemas.openxmlformats.org/officeDocument/2006/relationships/hyperlink" Target="https://www.energysavingtrust.org.uk/" TargetMode="External"/><Relationship Id="rId4" Type="http://schemas.openxmlformats.org/officeDocument/2006/relationships/hyperlink" Target="https://www.eea.europa.eu/airs/2018/resource-efficiency-and-low-carbon-economy/household-energy-consumption"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hyperlink" Target="https://www.youtube.com/watch?v=tUchH5rXYhc&amp;ab_channel=GIYGreenItYourself" TargetMode="External"/><Relationship Id="rId7" Type="http://schemas.openxmlformats.org/officeDocument/2006/relationships/hyperlink" Target="https://www.permagard.co.uk/advice/green-roof-construction" TargetMode="External"/><Relationship Id="rId2" Type="http://schemas.openxmlformats.org/officeDocument/2006/relationships/notesSlide" Target="../notesSlides/notesSlide18.xml"/><Relationship Id="rId1" Type="http://schemas.openxmlformats.org/officeDocument/2006/relationships/slideLayout" Target="../slideLayouts/slideLayout6.xml"/><Relationship Id="rId6" Type="http://schemas.openxmlformats.org/officeDocument/2006/relationships/hyperlink" Target="https://www.wikihow.com/Insulate-Walls" TargetMode="External"/><Relationship Id="rId5" Type="http://schemas.openxmlformats.org/officeDocument/2006/relationships/hyperlink" Target="https://www.homesandgardens.com/solved/seal-gaps-in-windows-and-stop-cold-air-leaks" TargetMode="External"/><Relationship Id="rId4" Type="http://schemas.openxmlformats.org/officeDocument/2006/relationships/hyperlink" Target="https://www.youtube.com/shorts/qMwapzevtD4"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comments" Target="../comments/comment1.xml"/><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3" Type="http://schemas.openxmlformats.org/officeDocument/2006/relationships/hyperlink" Target="https://solarheateurope.eu/welcome-to-solar-heat-europe/" TargetMode="External"/><Relationship Id="rId2" Type="http://schemas.openxmlformats.org/officeDocument/2006/relationships/notesSlide" Target="../notesSlides/notesSlide20.xml"/><Relationship Id="rId1" Type="http://schemas.openxmlformats.org/officeDocument/2006/relationships/slideLayout" Target="../slideLayouts/slideLayout6.xml"/><Relationship Id="rId5" Type="http://schemas.openxmlformats.org/officeDocument/2006/relationships/image" Target="../media/image21.jpeg"/><Relationship Id="rId4" Type="http://schemas.openxmlformats.org/officeDocument/2006/relationships/hyperlink" Target="https://www.instructables.com/search/?q=solar%20panel&amp;projects=all"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energysavingtrust.org.uk/" TargetMode="External"/><Relationship Id="rId2" Type="http://schemas.openxmlformats.org/officeDocument/2006/relationships/notesSlide" Target="../notesSlides/notesSlide21.xml"/><Relationship Id="rId1" Type="http://schemas.openxmlformats.org/officeDocument/2006/relationships/slideLayout" Target="../slideLayouts/slideLayout6.xml"/><Relationship Id="rId6" Type="http://schemas.openxmlformats.org/officeDocument/2006/relationships/image" Target="../media/image22.jpg"/><Relationship Id="rId5" Type="http://schemas.openxmlformats.org/officeDocument/2006/relationships/hyperlink" Target="https://www.ehpa.org/" TargetMode="External"/><Relationship Id="rId4" Type="http://schemas.openxmlformats.org/officeDocument/2006/relationships/hyperlink" Target="https://www.instructables.com/search/?q=pipe%20insulation&amp;projects=all"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3.xml"/><Relationship Id="rId1" Type="http://schemas.openxmlformats.org/officeDocument/2006/relationships/slideLayout" Target="../slideLayouts/slideLayout6.xml"/><Relationship Id="rId4" Type="http://schemas.openxmlformats.org/officeDocument/2006/relationships/image" Target="../media/image17.png"/></Relationships>
</file>

<file path=ppt/slides/_rels/slide24.xml.rels><?xml version="1.0" encoding="UTF-8" standalone="yes"?>
<Relationships xmlns="http://schemas.openxmlformats.org/package/2006/relationships"><Relationship Id="rId3" Type="http://schemas.openxmlformats.org/officeDocument/2006/relationships/hyperlink" Target="https://energy.ec.europa.eu/topics/energy-strategy/clean-energy-all-europeans-package_en" TargetMode="External"/><Relationship Id="rId2" Type="http://schemas.openxmlformats.org/officeDocument/2006/relationships/notesSlide" Target="../notesSlides/notesSlide24.xml"/><Relationship Id="rId1" Type="http://schemas.openxmlformats.org/officeDocument/2006/relationships/slideLayout" Target="../slideLayouts/slideLayout6.xml"/><Relationship Id="rId4" Type="http://schemas.openxmlformats.org/officeDocument/2006/relationships/image" Target="../media/image24.jpg"/></Relationships>
</file>

<file path=ppt/slides/_rels/slide2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hyperlink" Target="https://www.enostra.it/" TargetMode="External"/><Relationship Id="rId7" Type="http://schemas.openxmlformats.org/officeDocument/2006/relationships/hyperlink" Target="https://www.epholding.cz/en/our-energy-transition/" TargetMode="External"/><Relationship Id="rId2" Type="http://schemas.openxmlformats.org/officeDocument/2006/relationships/notesSlide" Target="../notesSlides/notesSlide27.xml"/><Relationship Id="rId1" Type="http://schemas.openxmlformats.org/officeDocument/2006/relationships/slideLayout" Target="../slideLayouts/slideLayout6.xml"/><Relationship Id="rId6" Type="http://schemas.openxmlformats.org/officeDocument/2006/relationships/hyperlink" Target="https://www.holaluz.com/" TargetMode="External"/><Relationship Id="rId5" Type="http://schemas.openxmlformats.org/officeDocument/2006/relationships/hyperlink" Target="https://www.energia.pt/" TargetMode="External"/><Relationship Id="rId4" Type="http://schemas.openxmlformats.org/officeDocument/2006/relationships/hyperlink" Target="https://www.tauron.pl/dla-domu"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s://www.iea.org/topics/access-and-affordability" TargetMode="External"/><Relationship Id="rId2" Type="http://schemas.openxmlformats.org/officeDocument/2006/relationships/notesSlide" Target="../notesSlides/notesSlide28.xml"/><Relationship Id="rId1" Type="http://schemas.openxmlformats.org/officeDocument/2006/relationships/slideLayout" Target="../slideLayouts/slideLayout6.xml"/><Relationship Id="rId6" Type="http://schemas.openxmlformats.org/officeDocument/2006/relationships/image" Target="../media/image28.jpg"/><Relationship Id="rId5" Type="http://schemas.openxmlformats.org/officeDocument/2006/relationships/hyperlink" Target="https://www.ren21.net/reports/global-status-report/" TargetMode="External"/><Relationship Id="rId4" Type="http://schemas.openxmlformats.org/officeDocument/2006/relationships/hyperlink" Target="https://energy.ec.europa.eu/topics/markets-and-consumers/energy-consumers-and-prosumers/energy-poverty_en" TargetMode="Externa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7.jpg"/></Relationships>
</file>

<file path=ppt/slides/_rels/slide30.xml.rels><?xml version="1.0" encoding="UTF-8" standalone="yes"?>
<Relationships xmlns="http://schemas.openxmlformats.org/package/2006/relationships"><Relationship Id="rId3" Type="http://schemas.openxmlformats.org/officeDocument/2006/relationships/hyperlink" Target="https://drive.google.com/file/d/1bBuSysEdDXHVGH5SAPUKEe7gxjgkzA7U/view?usp=sharing" TargetMode="External"/><Relationship Id="rId2" Type="http://schemas.openxmlformats.org/officeDocument/2006/relationships/notesSlide" Target="../notesSlides/notesSlide30.xml"/><Relationship Id="rId1" Type="http://schemas.openxmlformats.org/officeDocument/2006/relationships/slideLayout" Target="../slideLayouts/slideLayout6.xml"/><Relationship Id="rId4" Type="http://schemas.openxmlformats.org/officeDocument/2006/relationships/image" Target="../media/image29.png"/></Relationships>
</file>

<file path=ppt/slides/_rels/slide3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1.xml"/><Relationship Id="rId1" Type="http://schemas.openxmlformats.org/officeDocument/2006/relationships/slideLayout" Target="../slideLayouts/slideLayout6.xml"/><Relationship Id="rId4" Type="http://schemas.openxmlformats.org/officeDocument/2006/relationships/image" Target="../media/image17.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hyperlink" Target="https://lalights.lacity.org/connected-infrastructure/smart_lighting_network.html" TargetMode="External"/><Relationship Id="rId2" Type="http://schemas.openxmlformats.org/officeDocument/2006/relationships/notesSlide" Target="../notesSlides/notesSlide33.xml"/><Relationship Id="rId1" Type="http://schemas.openxmlformats.org/officeDocument/2006/relationships/slideLayout" Target="../slideLayouts/slideLayout6.xml"/><Relationship Id="rId6" Type="http://schemas.openxmlformats.org/officeDocument/2006/relationships/image" Target="../media/image30.jpg"/><Relationship Id="rId5" Type="http://schemas.openxmlformats.org/officeDocument/2006/relationships/hyperlink" Target="https://ajuntament.barcelona.cat/digital/ca" TargetMode="External"/><Relationship Id="rId4" Type="http://schemas.openxmlformats.org/officeDocument/2006/relationships/hyperlink" Target="https://amsterdamsmartcity.com/" TargetMode="External"/></Relationships>
</file>

<file path=ppt/slides/_rels/slide34.xml.rels><?xml version="1.0" encoding="UTF-8" standalone="yes"?>
<Relationships xmlns="http://schemas.openxmlformats.org/package/2006/relationships"><Relationship Id="rId3" Type="http://schemas.openxmlformats.org/officeDocument/2006/relationships/hyperlink" Target="http://carbonneutralcities.org/wp-content/uploads/2020/12/Two-Approaches-To-Buildings-Decarbonization.pdf" TargetMode="External"/><Relationship Id="rId2" Type="http://schemas.openxmlformats.org/officeDocument/2006/relationships/notesSlide" Target="../notesSlides/notesSlide34.xml"/><Relationship Id="rId1" Type="http://schemas.openxmlformats.org/officeDocument/2006/relationships/slideLayout" Target="../slideLayouts/slideLayout6.xml"/><Relationship Id="rId5" Type="http://schemas.openxmlformats.org/officeDocument/2006/relationships/image" Target="../media/image31.jpg"/><Relationship Id="rId4" Type="http://schemas.openxmlformats.org/officeDocument/2006/relationships/hyperlink" Target="https://www.districtenergyaward.org/the-government-complex-thailand/" TargetMode="External"/></Relationships>
</file>

<file path=ppt/slides/_rels/slide35.xml.rels><?xml version="1.0" encoding="UTF-8" standalone="yes"?>
<Relationships xmlns="http://schemas.openxmlformats.org/package/2006/relationships"><Relationship Id="rId3" Type="http://schemas.openxmlformats.org/officeDocument/2006/relationships/hyperlink" Target="https://www.arcadis.com/en/projects/europe/netherlands/driving-energy-transition-in-amsterdam" TargetMode="External"/><Relationship Id="rId2" Type="http://schemas.openxmlformats.org/officeDocument/2006/relationships/notesSlide" Target="../notesSlides/notesSlide35.xml"/><Relationship Id="rId1" Type="http://schemas.openxmlformats.org/officeDocument/2006/relationships/slideLayout" Target="../slideLayouts/slideLayout6.xml"/><Relationship Id="rId6" Type="http://schemas.openxmlformats.org/officeDocument/2006/relationships/image" Target="../media/image32.jpeg"/><Relationship Id="rId5" Type="http://schemas.openxmlformats.org/officeDocument/2006/relationships/hyperlink" Target="https://www.greencitytimes.com/climate-goals-is-oslo-leading-the-way/" TargetMode="External"/><Relationship Id="rId4" Type="http://schemas.openxmlformats.org/officeDocument/2006/relationships/hyperlink" Target="https://www.cleanenergywire.org/news/berlin-starts-building-large-heat-pump-warm-45000-households-wastewater" TargetMode="External"/></Relationships>
</file>

<file path=ppt/slides/_rels/slide36.xml.rels><?xml version="1.0" encoding="UTF-8" standalone="yes"?>
<Relationships xmlns="http://schemas.openxmlformats.org/package/2006/relationships"><Relationship Id="rId3" Type="http://schemas.openxmlformats.org/officeDocument/2006/relationships/hyperlink" Target="https://commission.europa.eu/strategy-and-policy/priorities-2019-2024/european-green-deal_en" TargetMode="External"/><Relationship Id="rId2" Type="http://schemas.openxmlformats.org/officeDocument/2006/relationships/notesSlide" Target="../notesSlides/notesSlide36.xml"/><Relationship Id="rId1" Type="http://schemas.openxmlformats.org/officeDocument/2006/relationships/slideLayout" Target="../slideLayouts/slideLayout6.xml"/><Relationship Id="rId6" Type="http://schemas.openxmlformats.org/officeDocument/2006/relationships/image" Target="../media/image33.jpeg"/><Relationship Id="rId5" Type="http://schemas.openxmlformats.org/officeDocument/2006/relationships/hyperlink" Target="https://transport.ec.europa.eu/transport-themes/urban-transport/sustainable-urban-mobility-planning-and-monitoring_en" TargetMode="External"/><Relationship Id="rId4" Type="http://schemas.openxmlformats.org/officeDocument/2006/relationships/hyperlink" Target="https://energy.ec.europa.eu/topics/energy-efficiency/energy-efficient-buildings/energy-performance-buildings-directive_en" TargetMode="External"/></Relationships>
</file>

<file path=ppt/slides/_rels/slide37.xml.rels><?xml version="1.0" encoding="UTF-8" standalone="yes"?>
<Relationships xmlns="http://schemas.openxmlformats.org/package/2006/relationships"><Relationship Id="rId8" Type="http://schemas.openxmlformats.org/officeDocument/2006/relationships/hyperlink" Target="https://smartcity.wien.gv.at/en/" TargetMode="External"/><Relationship Id="rId3" Type="http://schemas.openxmlformats.org/officeDocument/2006/relationships/image" Target="../media/image34.png"/><Relationship Id="rId7" Type="http://schemas.openxmlformats.org/officeDocument/2006/relationships/hyperlink" Target="https://smartstad.stockholm/smart-and-connected-city/" TargetMode="External"/><Relationship Id="rId2" Type="http://schemas.openxmlformats.org/officeDocument/2006/relationships/notesSlide" Target="../notesSlides/notesSlide37.xml"/><Relationship Id="rId1" Type="http://schemas.openxmlformats.org/officeDocument/2006/relationships/slideLayout" Target="../slideLayouts/slideLayout6.xml"/><Relationship Id="rId6" Type="http://schemas.openxmlformats.org/officeDocument/2006/relationships/hyperlink" Target="https://sharingcities.eu/city-lisbon/" TargetMode="External"/><Relationship Id="rId5" Type="http://schemas.openxmlformats.org/officeDocument/2006/relationships/hyperlink" Target="https://www.comune.bologna.it/servizi-informazioni/progetto-europeo-spine" TargetMode="External"/><Relationship Id="rId4" Type="http://schemas.openxmlformats.org/officeDocument/2006/relationships/hyperlink" Target="https://www.investingothenburg.com/front-runner-sustainability/gothenburg-green-city-zone"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8.xml"/><Relationship Id="rId1" Type="http://schemas.openxmlformats.org/officeDocument/2006/relationships/slideLayout" Target="../slideLayouts/slideLayout6.xml"/><Relationship Id="rId4" Type="http://schemas.openxmlformats.org/officeDocument/2006/relationships/image" Target="../media/image17.png"/></Relationships>
</file>

<file path=ppt/slides/_rels/slide39.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42.xml"/><Relationship Id="rId1" Type="http://schemas.openxmlformats.org/officeDocument/2006/relationships/slideLayout" Target="../slideLayouts/slideLayout6.xml"/><Relationship Id="rId5" Type="http://schemas.openxmlformats.org/officeDocument/2006/relationships/image" Target="../media/image40.jpeg"/><Relationship Id="rId4" Type="http://schemas.openxmlformats.org/officeDocument/2006/relationships/image" Target="../media/image39.jpeg"/></Relationships>
</file>

<file path=ppt/slides/_rels/slide43.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notesSlide" Target="../notesSlides/notesSlide46.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7.xml"/><Relationship Id="rId1" Type="http://schemas.openxmlformats.org/officeDocument/2006/relationships/slideLayout" Target="../slideLayouts/slideLayout6.xml"/><Relationship Id="rId4" Type="http://schemas.openxmlformats.org/officeDocument/2006/relationships/image" Target="../media/image44.jpg"/></Relationships>
</file>

<file path=ppt/slides/_rels/slide4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8.xml"/><Relationship Id="rId1" Type="http://schemas.openxmlformats.org/officeDocument/2006/relationships/slideLayout" Target="../slideLayouts/slideLayout6.xml"/><Relationship Id="rId4" Type="http://schemas.openxmlformats.org/officeDocument/2006/relationships/image" Target="../media/image46.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hyperlink" Target="https://www.eea.europa.eu/en/topics/in-depth/energy" TargetMode="External"/><Relationship Id="rId7" Type="http://schemas.openxmlformats.org/officeDocument/2006/relationships/hyperlink" Target="https://www.footprintcalculator.org/home/en" TargetMode="External"/><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hyperlink" Target="https://europeanclimate.org/" TargetMode="External"/><Relationship Id="rId5" Type="http://schemas.openxmlformats.org/officeDocument/2006/relationships/hyperlink" Target="https://eu-mayors.ec.europa.eu/es/home?etrans=es" TargetMode="External"/><Relationship Id="rId4" Type="http://schemas.openxmlformats.org/officeDocument/2006/relationships/hyperlink" Target="https://ec.europa.eu/eurostat/statistics-explained/index.php?title=Energy_consumption_in_households"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Google Shape;62;p1"/>
          <p:cNvSpPr txBox="1"/>
          <p:nvPr/>
        </p:nvSpPr>
        <p:spPr>
          <a:xfrm>
            <a:off x="3829050" y="6438900"/>
            <a:ext cx="10629900" cy="1859443"/>
          </a:xfrm>
          <a:prstGeom prst="rect">
            <a:avLst/>
          </a:prstGeom>
          <a:noFill/>
          <a:ln>
            <a:noFill/>
          </a:ln>
        </p:spPr>
        <p:txBody>
          <a:bodyPr spcFirstLastPara="1" wrap="square" lIns="91425" tIns="45700" rIns="91425" bIns="45700" anchor="t" anchorCtr="0">
            <a:spAutoFit/>
          </a:bodyPr>
          <a:lstStyle/>
          <a:p>
            <a:pPr marL="12700" marR="0" lvl="0" indent="0" algn="ctr" rtl="0">
              <a:lnSpc>
                <a:spcPct val="150000"/>
              </a:lnSpc>
              <a:spcBef>
                <a:spcPts val="0"/>
              </a:spcBef>
              <a:spcAft>
                <a:spcPts val="0"/>
              </a:spcAft>
              <a:buClr>
                <a:srgbClr val="000000"/>
              </a:buClr>
              <a:buSzPts val="4000"/>
              <a:buFont typeface="Arial"/>
              <a:buNone/>
            </a:pPr>
            <a:r>
              <a:rPr lang="en-GB" sz="4000" b="1" i="0" u="none" strike="noStrike" cap="none">
                <a:solidFill>
                  <a:srgbClr val="0B6922"/>
                </a:solidFill>
                <a:latin typeface="Helvetica Neue"/>
                <a:ea typeface="Helvetica Neue"/>
                <a:cs typeface="Helvetica Neue"/>
                <a:sym typeface="Helvetica Neue"/>
              </a:rPr>
              <a:t>Energy</a:t>
            </a:r>
            <a:endParaRPr sz="1400" b="0" i="0" u="none" strike="noStrike" cap="none">
              <a:solidFill>
                <a:srgbClr val="000000"/>
              </a:solidFill>
              <a:latin typeface="Arial"/>
              <a:ea typeface="Arial"/>
              <a:cs typeface="Arial"/>
              <a:sym typeface="Arial"/>
            </a:endParaRPr>
          </a:p>
          <a:p>
            <a:pPr marL="12700" marR="0" lvl="0" indent="0" algn="ctr" rtl="0">
              <a:lnSpc>
                <a:spcPct val="150000"/>
              </a:lnSpc>
              <a:spcBef>
                <a:spcPts val="100"/>
              </a:spcBef>
              <a:spcAft>
                <a:spcPts val="0"/>
              </a:spcAft>
              <a:buClr>
                <a:srgbClr val="000000"/>
              </a:buClr>
              <a:buSzPts val="3600"/>
              <a:buFont typeface="Arial"/>
              <a:buNone/>
            </a:pPr>
            <a:r>
              <a:rPr lang="en-GB" sz="3600" b="0" i="0" u="none" strike="noStrike" cap="none">
                <a:solidFill>
                  <a:schemeClr val="dk1"/>
                </a:solidFill>
                <a:latin typeface="Calibri"/>
                <a:ea typeface="Calibri"/>
                <a:cs typeface="Calibri"/>
                <a:sym typeface="Calibri"/>
              </a:rPr>
              <a:t>Partner: Gramigna APS</a:t>
            </a:r>
            <a:endParaRPr sz="1400" b="0" i="0" u="none" strike="noStrike" cap="none">
              <a:solidFill>
                <a:srgbClr val="000000"/>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6">
          <a:extLst>
            <a:ext uri="{FF2B5EF4-FFF2-40B4-BE49-F238E27FC236}">
              <a16:creationId xmlns:a16="http://schemas.microsoft.com/office/drawing/2014/main" id="{323D1171-020C-8324-7B4B-0D8AE57CCA94}"/>
            </a:ext>
          </a:extLst>
        </p:cNvPr>
        <p:cNvGrpSpPr/>
        <p:nvPr/>
      </p:nvGrpSpPr>
      <p:grpSpPr>
        <a:xfrm>
          <a:off x="0" y="0"/>
          <a:ext cx="0" cy="0"/>
          <a:chOff x="0" y="0"/>
          <a:chExt cx="0" cy="0"/>
        </a:xfrm>
      </p:grpSpPr>
      <p:sp>
        <p:nvSpPr>
          <p:cNvPr id="127" name="Google Shape;127;p8">
            <a:extLst>
              <a:ext uri="{FF2B5EF4-FFF2-40B4-BE49-F238E27FC236}">
                <a16:creationId xmlns:a16="http://schemas.microsoft.com/office/drawing/2014/main" id="{3DF6D1D5-DA96-8999-0836-06C8D20EE936}"/>
              </a:ext>
            </a:extLst>
          </p:cNvPr>
          <p:cNvSpPr txBox="1"/>
          <p:nvPr/>
        </p:nvSpPr>
        <p:spPr>
          <a:xfrm>
            <a:off x="838199" y="2629911"/>
            <a:ext cx="13695947" cy="5231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GB" sz="2800" b="1" i="0" u="none" strike="noStrike" cap="none">
                <a:solidFill>
                  <a:srgbClr val="0B6922"/>
                </a:solidFill>
                <a:latin typeface="Calibri"/>
                <a:ea typeface="Calibri"/>
                <a:cs typeface="Calibri"/>
                <a:sym typeface="Calibri"/>
              </a:rPr>
              <a:t>Unit 1 - Pro-environmental management of electricity</a:t>
            </a:r>
            <a:endParaRPr/>
          </a:p>
        </p:txBody>
      </p:sp>
      <p:sp>
        <p:nvSpPr>
          <p:cNvPr id="128" name="Google Shape;128;p8">
            <a:extLst>
              <a:ext uri="{FF2B5EF4-FFF2-40B4-BE49-F238E27FC236}">
                <a16:creationId xmlns:a16="http://schemas.microsoft.com/office/drawing/2014/main" id="{114B7076-926C-8889-1792-3B3C789C21B7}"/>
              </a:ext>
            </a:extLst>
          </p:cNvPr>
          <p:cNvSpPr txBox="1"/>
          <p:nvPr/>
        </p:nvSpPr>
        <p:spPr>
          <a:xfrm>
            <a:off x="609600" y="2985239"/>
            <a:ext cx="16449207" cy="2539116"/>
          </a:xfrm>
          <a:prstGeom prst="rect">
            <a:avLst/>
          </a:prstGeom>
          <a:noFill/>
          <a:ln>
            <a:noFill/>
          </a:ln>
        </p:spPr>
        <p:txBody>
          <a:bodyPr spcFirstLastPara="1" wrap="square" lIns="91425" tIns="45700" rIns="91425" bIns="45700" anchor="t" anchorCtr="0">
            <a:spAutoFit/>
          </a:bodyPr>
          <a:lstStyle/>
          <a:p>
            <a:pPr marL="228600">
              <a:lnSpc>
                <a:spcPct val="115000"/>
              </a:lnSpc>
            </a:pPr>
            <a:r>
              <a:rPr lang="en-GB" sz="2000" dirty="0">
                <a:effectLst/>
                <a:latin typeface="Calibri" panose="020F0502020204030204" pitchFamily="34" charset="0"/>
                <a:ea typeface="Calibri" panose="020F0502020204030204" pitchFamily="34" charset="0"/>
              </a:rPr>
              <a:t> </a:t>
            </a:r>
            <a:endParaRPr lang="it-IT" sz="2000" dirty="0">
              <a:effectLst/>
              <a:latin typeface="Arial" panose="020B0604020202020204" pitchFamily="34" charset="0"/>
              <a:ea typeface="Arial" panose="020B0604020202020204" pitchFamily="34" charset="0"/>
            </a:endParaRPr>
          </a:p>
          <a:p>
            <a:pPr marL="228600">
              <a:lnSpc>
                <a:spcPct val="115000"/>
              </a:lnSpc>
            </a:pPr>
            <a:r>
              <a:rPr lang="en-US"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The following resources can help find guidelines and DIY (do it yourself) projects related to skylights and low-emissivity windows in the context of European standards and practices.</a:t>
            </a:r>
          </a:p>
          <a:p>
            <a:pPr marL="228600">
              <a:lnSpc>
                <a:spcPct val="150000"/>
              </a:lnSpc>
            </a:pPr>
            <a:r>
              <a:rPr lang="en-US"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Here are some </a:t>
            </a:r>
            <a:r>
              <a:rPr lang="en-GB" sz="2000" b="1" u="sng" dirty="0">
                <a:solidFill>
                  <a:srgbClr val="0000FF"/>
                </a:solidFill>
                <a:effectLst/>
                <a:latin typeface="Calibri" panose="020F0502020204030204" pitchFamily="34" charset="0"/>
                <a:ea typeface="Calibri" panose="020F0502020204030204" pitchFamily="34" charset="0"/>
                <a:hlinkClick r:id="rId3"/>
              </a:rPr>
              <a:t>European Commission</a:t>
            </a:r>
            <a:r>
              <a:rPr lang="en-GB" sz="1800" dirty="0">
                <a:solidFill>
                  <a:srgbClr val="000000"/>
                </a:solidFill>
                <a:effectLst/>
                <a:latin typeface="Calibri" panose="020F0502020204030204" pitchFamily="34" charset="0"/>
                <a:ea typeface="Calibri" panose="020F0502020204030204" pitchFamily="34" charset="0"/>
              </a:rPr>
              <a:t> </a:t>
            </a:r>
            <a:r>
              <a:rPr lang="en-US"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for information on designing energy-efficient houses with skylights and low-emissivity windows. The European Commission offers resources and guidelines for improving energy efficiency in buildings, including information on windows and lighting. The </a:t>
            </a:r>
            <a:r>
              <a:rPr lang="en-GB" sz="2000" b="1" u="sng" dirty="0">
                <a:solidFill>
                  <a:srgbClr val="0000FF"/>
                </a:solidFill>
                <a:effectLst/>
                <a:latin typeface="Calibri" panose="020F0502020204030204" pitchFamily="34" charset="0"/>
                <a:ea typeface="Calibri" panose="020F0502020204030204" pitchFamily="34" charset="0"/>
                <a:hlinkClick r:id="rId4"/>
              </a:rPr>
              <a:t>Passive House Institute</a:t>
            </a:r>
            <a:r>
              <a:rPr lang="en-US" sz="20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20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emphasises</a:t>
            </a:r>
            <a:r>
              <a:rPr lang="en-US"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energy-efficient building standards and practices, including the use of windows and natural light in design.</a:t>
            </a:r>
          </a:p>
        </p:txBody>
      </p:sp>
      <p:pic>
        <p:nvPicPr>
          <p:cNvPr id="1030" name="Picture 6" descr="Diy, Fallo Da Solo, Riparazioni">
            <a:extLst>
              <a:ext uri="{FF2B5EF4-FFF2-40B4-BE49-F238E27FC236}">
                <a16:creationId xmlns:a16="http://schemas.microsoft.com/office/drawing/2014/main" id="{C9EA6162-B7D6-5355-0EA2-F3EF63B8700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51560" y="5879683"/>
            <a:ext cx="4617720" cy="3077277"/>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Finestra di applicazione guarnizione - Foto stock royalty-free di Isolante">
            <a:extLst>
              <a:ext uri="{FF2B5EF4-FFF2-40B4-BE49-F238E27FC236}">
                <a16:creationId xmlns:a16="http://schemas.microsoft.com/office/drawing/2014/main" id="{A66AA368-75E1-9B17-69D0-3FDADE6118F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945880" y="5857179"/>
            <a:ext cx="4617720" cy="30799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80341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9"/>
          <p:cNvSpPr txBox="1"/>
          <p:nvPr/>
        </p:nvSpPr>
        <p:spPr>
          <a:xfrm>
            <a:off x="838199" y="2629911"/>
            <a:ext cx="13695947" cy="5231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GB" sz="2800" b="1" i="0" u="none" strike="noStrike" cap="none">
                <a:solidFill>
                  <a:srgbClr val="0B6922"/>
                </a:solidFill>
                <a:latin typeface="Calibri"/>
                <a:ea typeface="Calibri"/>
                <a:cs typeface="Calibri"/>
                <a:sym typeface="Calibri"/>
              </a:rPr>
              <a:t>Unit 1 - Pro-environmental management of electricity</a:t>
            </a:r>
            <a:endParaRPr/>
          </a:p>
        </p:txBody>
      </p:sp>
      <p:sp>
        <p:nvSpPr>
          <p:cNvPr id="135" name="Google Shape;135;p9"/>
          <p:cNvSpPr txBox="1"/>
          <p:nvPr/>
        </p:nvSpPr>
        <p:spPr>
          <a:xfrm>
            <a:off x="838200" y="3337756"/>
            <a:ext cx="12319190" cy="4739719"/>
          </a:xfrm>
          <a:prstGeom prst="rect">
            <a:avLst/>
          </a:prstGeom>
          <a:noFill/>
          <a:ln>
            <a:noFill/>
          </a:ln>
        </p:spPr>
        <p:txBody>
          <a:bodyPr spcFirstLastPara="1" wrap="square" lIns="91425" tIns="45700" rIns="91425" bIns="45700" anchor="t" anchorCtr="0">
            <a:spAutoFit/>
          </a:bodyPr>
          <a:lstStyle/>
          <a:p>
            <a:pPr marL="0" marR="0" lvl="0" indent="0" algn="l" rtl="0">
              <a:lnSpc>
                <a:spcPct val="115000"/>
              </a:lnSpc>
              <a:spcBef>
                <a:spcPts val="0"/>
              </a:spcBef>
              <a:spcAft>
                <a:spcPts val="0"/>
              </a:spcAft>
              <a:buNone/>
            </a:pPr>
            <a:r>
              <a:rPr lang="en-US" sz="2000" b="1" i="0" u="none" strike="noStrike" cap="none" dirty="0">
                <a:solidFill>
                  <a:srgbClr val="000000"/>
                </a:solidFill>
                <a:latin typeface="Calibri"/>
                <a:ea typeface="Calibri"/>
                <a:cs typeface="Calibri"/>
                <a:sym typeface="Calibri"/>
              </a:rPr>
              <a:t>Section 3: Installing photovoltaic panels and wind turbines: how to turn a house into a clean energy micro-generator</a:t>
            </a:r>
          </a:p>
          <a:p>
            <a:pPr marL="0" marR="0" lvl="0" indent="0" algn="l" rtl="0">
              <a:lnSpc>
                <a:spcPct val="150000"/>
              </a:lnSpc>
              <a:spcBef>
                <a:spcPts val="0"/>
              </a:spcBef>
              <a:spcAft>
                <a:spcPts val="0"/>
              </a:spcAft>
              <a:buNone/>
            </a:pPr>
            <a:r>
              <a:rPr lang="en-US" sz="2000" i="0" u="none" strike="noStrike" cap="none" dirty="0">
                <a:solidFill>
                  <a:srgbClr val="000000"/>
                </a:solidFill>
                <a:latin typeface="Calibri"/>
                <a:ea typeface="Calibri"/>
                <a:cs typeface="Calibri"/>
                <a:sym typeface="Calibri"/>
              </a:rPr>
              <a:t>Installing photovoltaic panels and wind turbines is an effective way to turn a house into a clean energy micro-generator. Photovoltaic panels capture solar energy and convert it into electricity, reducing dependence on fossil fuels and lowering energy bills. Wind turbines, on the other hand, harness wind power to generate energy, serving as a complementary solution, especially in areas with good wind resources. These systems not only help reduce CO2 emissions but they can also allow homeowners to sell excess energy back to the grid, creating an economic opportunity. According to the International Renewable Energy Agency (IRENA), integrating renewable sources into homes is essential for promoting the energy transition and achieving sustainability goals.</a:t>
            </a:r>
          </a:p>
          <a:p>
            <a:pPr marL="0" marR="0" lvl="0" indent="0" algn="l" rtl="0">
              <a:lnSpc>
                <a:spcPct val="115000"/>
              </a:lnSpc>
              <a:spcBef>
                <a:spcPts val="0"/>
              </a:spcBef>
              <a:spcAft>
                <a:spcPts val="0"/>
              </a:spcAft>
              <a:buNone/>
            </a:pPr>
            <a:endParaRPr sz="2000" b="1" i="0" u="none" strike="noStrike" cap="none" dirty="0">
              <a:solidFill>
                <a:srgbClr val="000000"/>
              </a:solidFill>
              <a:latin typeface="Calibri"/>
              <a:ea typeface="Calibri"/>
              <a:cs typeface="Calibri"/>
              <a:sym typeface="Calibri"/>
            </a:endParaRPr>
          </a:p>
          <a:p>
            <a:pPr marL="0" marR="0" lvl="0" indent="0" algn="l" rtl="0">
              <a:lnSpc>
                <a:spcPct val="115000"/>
              </a:lnSpc>
              <a:spcBef>
                <a:spcPts val="0"/>
              </a:spcBef>
              <a:spcAft>
                <a:spcPts val="0"/>
              </a:spcAft>
              <a:buNone/>
            </a:pPr>
            <a:endParaRPr sz="2000" b="0" i="0" u="none" strike="noStrike" cap="none" dirty="0">
              <a:solidFill>
                <a:srgbClr val="000000"/>
              </a:solidFill>
              <a:latin typeface="Arial"/>
              <a:ea typeface="Arial"/>
              <a:cs typeface="Arial"/>
              <a:sym typeface="Arial"/>
            </a:endParaRPr>
          </a:p>
        </p:txBody>
      </p:sp>
      <p:pic>
        <p:nvPicPr>
          <p:cNvPr id="136" name="Google Shape;136;p9"/>
          <p:cNvPicPr preferRelativeResize="0"/>
          <p:nvPr/>
        </p:nvPicPr>
        <p:blipFill rotWithShape="1">
          <a:blip r:embed="rId3">
            <a:alphaModFix/>
          </a:blip>
          <a:srcRect/>
          <a:stretch/>
        </p:blipFill>
        <p:spPr>
          <a:xfrm>
            <a:off x="13157389" y="4038601"/>
            <a:ext cx="3961380" cy="3726304"/>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3">
          <a:extLst>
            <a:ext uri="{FF2B5EF4-FFF2-40B4-BE49-F238E27FC236}">
              <a16:creationId xmlns:a16="http://schemas.microsoft.com/office/drawing/2014/main" id="{6268B7A4-2050-21C1-9897-C6B7AB69DDD4}"/>
            </a:ext>
          </a:extLst>
        </p:cNvPr>
        <p:cNvGrpSpPr/>
        <p:nvPr/>
      </p:nvGrpSpPr>
      <p:grpSpPr>
        <a:xfrm>
          <a:off x="0" y="0"/>
          <a:ext cx="0" cy="0"/>
          <a:chOff x="0" y="0"/>
          <a:chExt cx="0" cy="0"/>
        </a:xfrm>
      </p:grpSpPr>
      <p:sp>
        <p:nvSpPr>
          <p:cNvPr id="134" name="Google Shape;134;p9">
            <a:extLst>
              <a:ext uri="{FF2B5EF4-FFF2-40B4-BE49-F238E27FC236}">
                <a16:creationId xmlns:a16="http://schemas.microsoft.com/office/drawing/2014/main" id="{8F544CF4-1F61-8C1E-1184-434A5CF976B4}"/>
              </a:ext>
            </a:extLst>
          </p:cNvPr>
          <p:cNvSpPr txBox="1"/>
          <p:nvPr/>
        </p:nvSpPr>
        <p:spPr>
          <a:xfrm>
            <a:off x="838199" y="2629911"/>
            <a:ext cx="13695947" cy="5231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GB" sz="2800" b="1" i="0" u="none" strike="noStrike" cap="none">
                <a:solidFill>
                  <a:srgbClr val="0B6922"/>
                </a:solidFill>
                <a:latin typeface="Calibri"/>
                <a:ea typeface="Calibri"/>
                <a:cs typeface="Calibri"/>
                <a:sym typeface="Calibri"/>
              </a:rPr>
              <a:t>Unit 1 - Pro-environmental management of electricity</a:t>
            </a:r>
            <a:endParaRPr/>
          </a:p>
        </p:txBody>
      </p:sp>
      <p:sp>
        <p:nvSpPr>
          <p:cNvPr id="135" name="Google Shape;135;p9">
            <a:extLst>
              <a:ext uri="{FF2B5EF4-FFF2-40B4-BE49-F238E27FC236}">
                <a16:creationId xmlns:a16="http://schemas.microsoft.com/office/drawing/2014/main" id="{5D81643A-E8DA-F71E-9498-00DE55E7158F}"/>
              </a:ext>
            </a:extLst>
          </p:cNvPr>
          <p:cNvSpPr txBox="1"/>
          <p:nvPr/>
        </p:nvSpPr>
        <p:spPr>
          <a:xfrm>
            <a:off x="838199" y="3337756"/>
            <a:ext cx="10104121" cy="4031833"/>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GB" sz="2000" b="1" i="0" u="none" strike="noStrike" cap="none" dirty="0">
                <a:solidFill>
                  <a:srgbClr val="000000"/>
                </a:solidFill>
                <a:latin typeface="Calibri"/>
                <a:ea typeface="Calibri"/>
                <a:cs typeface="Calibri"/>
                <a:sym typeface="Calibri"/>
              </a:rPr>
              <a:t>DIY construction </a:t>
            </a:r>
            <a:r>
              <a:rPr lang="en-GB" sz="2000" b="0" i="0" u="none" strike="noStrike" cap="none" dirty="0">
                <a:solidFill>
                  <a:srgbClr val="000000"/>
                </a:solidFill>
                <a:latin typeface="Calibri"/>
                <a:ea typeface="Calibri"/>
                <a:cs typeface="Calibri"/>
                <a:sym typeface="Calibri"/>
              </a:rPr>
              <a:t>of solar panels and small wind turbines, can be found at the following links:</a:t>
            </a:r>
            <a:endParaRPr sz="2000" b="0" i="0" u="none" strike="noStrike" cap="none" dirty="0">
              <a:solidFill>
                <a:srgbClr val="000000"/>
              </a:solidFill>
              <a:latin typeface="Calibri"/>
              <a:ea typeface="Calibri"/>
              <a:cs typeface="Calibri"/>
              <a:sym typeface="Calibri"/>
            </a:endParaRPr>
          </a:p>
          <a:p>
            <a:pPr marL="342900" marR="0" lvl="0" indent="-342900" algn="l" rtl="0">
              <a:lnSpc>
                <a:spcPct val="150000"/>
              </a:lnSpc>
              <a:spcBef>
                <a:spcPts val="0"/>
              </a:spcBef>
              <a:spcAft>
                <a:spcPts val="0"/>
              </a:spcAft>
              <a:buClr>
                <a:srgbClr val="000000"/>
              </a:buClr>
              <a:buSzPts val="2000"/>
              <a:buFont typeface="Arial"/>
              <a:buAutoNum type="arabicPeriod"/>
            </a:pPr>
            <a:r>
              <a:rPr lang="en-GB" sz="2000" b="0" i="0" u="sng" strike="noStrike" cap="none" dirty="0" err="1">
                <a:solidFill>
                  <a:srgbClr val="0070C0"/>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Instructables</a:t>
            </a:r>
            <a:r>
              <a:rPr lang="en-GB" sz="2000" b="0" i="0" u="none" strike="noStrike" cap="none" dirty="0">
                <a:solidFill>
                  <a:srgbClr val="000000"/>
                </a:solidFill>
                <a:latin typeface="Calibri"/>
                <a:ea typeface="Calibri"/>
                <a:cs typeface="Calibri"/>
                <a:sym typeface="Calibri"/>
              </a:rPr>
              <a:t>: This platform features various DIY projects, including guides for building solar panels and small      wind turbines.</a:t>
            </a:r>
            <a:endParaRPr sz="2000" b="0" i="0" u="none" strike="noStrike" cap="none" dirty="0">
              <a:solidFill>
                <a:srgbClr val="000000"/>
              </a:solidFill>
              <a:latin typeface="Calibri"/>
              <a:ea typeface="Calibri"/>
              <a:cs typeface="Calibri"/>
              <a:sym typeface="Calibri"/>
            </a:endParaRPr>
          </a:p>
          <a:p>
            <a:pPr marL="342900" marR="0" lvl="0" indent="-342900" algn="l" rtl="0">
              <a:lnSpc>
                <a:spcPct val="150000"/>
              </a:lnSpc>
              <a:spcBef>
                <a:spcPts val="0"/>
              </a:spcBef>
              <a:spcAft>
                <a:spcPts val="0"/>
              </a:spcAft>
              <a:buClr>
                <a:srgbClr val="000000"/>
              </a:buClr>
              <a:buSzPts val="2000"/>
              <a:buFont typeface="Arial"/>
              <a:buAutoNum type="arabicPeriod"/>
            </a:pPr>
            <a:r>
              <a:rPr lang="en-GB" sz="2000" b="0" i="0" u="sng" strike="noStrike" cap="none" dirty="0" err="1">
                <a:solidFill>
                  <a:srgbClr val="0070C0"/>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Makezine</a:t>
            </a:r>
            <a:r>
              <a:rPr lang="en-GB" sz="2000" b="0" i="0" u="none" strike="noStrike" cap="none" dirty="0">
                <a:solidFill>
                  <a:srgbClr val="000000"/>
                </a:solidFill>
                <a:latin typeface="Calibri"/>
                <a:ea typeface="Calibri"/>
                <a:cs typeface="Calibri"/>
                <a:sym typeface="Calibri"/>
              </a:rPr>
              <a:t>: This site provides articles and tutorials on DIY renewable energy projects, including solar panels and wind turbines.</a:t>
            </a:r>
            <a:endParaRPr sz="2000" b="0" i="0" u="none" strike="noStrike" cap="none" dirty="0">
              <a:solidFill>
                <a:srgbClr val="000000"/>
              </a:solidFill>
              <a:latin typeface="Calibri"/>
              <a:ea typeface="Calibri"/>
              <a:cs typeface="Calibri"/>
              <a:sym typeface="Calibri"/>
            </a:endParaRPr>
          </a:p>
          <a:p>
            <a:pPr marL="342900" marR="0" lvl="0" indent="-342900" algn="l" rtl="0">
              <a:lnSpc>
                <a:spcPct val="150000"/>
              </a:lnSpc>
              <a:spcBef>
                <a:spcPts val="0"/>
              </a:spcBef>
              <a:spcAft>
                <a:spcPts val="0"/>
              </a:spcAft>
              <a:buClr>
                <a:srgbClr val="000000"/>
              </a:buClr>
              <a:buSzPts val="2000"/>
              <a:buFont typeface="Arial"/>
              <a:buAutoNum type="arabicPeriod"/>
            </a:pPr>
            <a:r>
              <a:rPr lang="en-GB" sz="2000" b="0" i="0" u="sng" strike="noStrike" cap="none" dirty="0">
                <a:solidFill>
                  <a:srgbClr val="0070C0"/>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YouTube</a:t>
            </a:r>
            <a:r>
              <a:rPr lang="en-GB" sz="2000" b="0" i="0" u="none" strike="noStrike" cap="none" dirty="0">
                <a:solidFill>
                  <a:srgbClr val="000000"/>
                </a:solidFill>
                <a:latin typeface="Calibri"/>
                <a:ea typeface="Calibri"/>
                <a:cs typeface="Calibri"/>
                <a:sym typeface="Calibri"/>
              </a:rPr>
              <a:t>: Many channels offer tutorials on building solar panels </a:t>
            </a:r>
          </a:p>
          <a:p>
            <a:pPr marR="0" lvl="0" algn="l" rtl="0">
              <a:lnSpc>
                <a:spcPct val="150000"/>
              </a:lnSpc>
              <a:spcBef>
                <a:spcPts val="0"/>
              </a:spcBef>
              <a:spcAft>
                <a:spcPts val="0"/>
              </a:spcAft>
              <a:buClr>
                <a:srgbClr val="000000"/>
              </a:buClr>
              <a:buSzPts val="2000"/>
            </a:pPr>
            <a:r>
              <a:rPr lang="en-GB" sz="2000" b="0" i="0" u="none" strike="noStrike" cap="none" dirty="0">
                <a:solidFill>
                  <a:srgbClr val="000000"/>
                </a:solidFill>
                <a:latin typeface="Calibri"/>
                <a:ea typeface="Calibri"/>
                <a:cs typeface="Calibri"/>
                <a:sym typeface="Calibri"/>
              </a:rPr>
              <a:t>and wind turbines, providing visual guidance and practical tips.</a:t>
            </a:r>
            <a:endParaRPr sz="2000" b="0" i="0" u="none" strike="noStrike" cap="none" dirty="0">
              <a:solidFill>
                <a:srgbClr val="000000"/>
              </a:solidFill>
              <a:latin typeface="Calibri"/>
              <a:ea typeface="Calibri"/>
              <a:cs typeface="Calibri"/>
              <a:sym typeface="Calibri"/>
            </a:endParaRPr>
          </a:p>
          <a:p>
            <a:pPr marL="0" marR="0" lvl="0" indent="0" algn="l" rtl="0">
              <a:lnSpc>
                <a:spcPct val="115000"/>
              </a:lnSpc>
              <a:spcBef>
                <a:spcPts val="0"/>
              </a:spcBef>
              <a:spcAft>
                <a:spcPts val="0"/>
              </a:spcAft>
              <a:buNone/>
            </a:pPr>
            <a:endParaRPr sz="2000" b="1" i="0" u="none" strike="noStrike" cap="none" dirty="0">
              <a:solidFill>
                <a:srgbClr val="000000"/>
              </a:solidFill>
              <a:latin typeface="Calibri"/>
              <a:ea typeface="Calibri"/>
              <a:cs typeface="Calibri"/>
              <a:sym typeface="Calibri"/>
            </a:endParaRPr>
          </a:p>
          <a:p>
            <a:pPr marL="0" marR="0" lvl="0" indent="0" algn="l" rtl="0">
              <a:lnSpc>
                <a:spcPct val="115000"/>
              </a:lnSpc>
              <a:spcBef>
                <a:spcPts val="0"/>
              </a:spcBef>
              <a:spcAft>
                <a:spcPts val="0"/>
              </a:spcAft>
              <a:buNone/>
            </a:pPr>
            <a:endParaRPr sz="2000" b="0" i="0" u="none" strike="noStrike" cap="none" dirty="0">
              <a:solidFill>
                <a:srgbClr val="000000"/>
              </a:solidFill>
              <a:latin typeface="Arial"/>
              <a:ea typeface="Arial"/>
              <a:cs typeface="Arial"/>
              <a:sym typeface="Arial"/>
            </a:endParaRPr>
          </a:p>
        </p:txBody>
      </p:sp>
      <p:pic>
        <p:nvPicPr>
          <p:cNvPr id="2050" name="Picture 2" descr="Pannelli Solari, Energia Rinnovabile">
            <a:extLst>
              <a:ext uri="{FF2B5EF4-FFF2-40B4-BE49-F238E27FC236}">
                <a16:creationId xmlns:a16="http://schemas.microsoft.com/office/drawing/2014/main" id="{A0068AC0-E8AE-DF74-EBEC-AAE5B2D0BBE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942320" y="3460433"/>
            <a:ext cx="6096000" cy="4067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06547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10"/>
          <p:cNvSpPr txBox="1"/>
          <p:nvPr/>
        </p:nvSpPr>
        <p:spPr>
          <a:xfrm>
            <a:off x="838199" y="2629911"/>
            <a:ext cx="13695947" cy="5231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GB" sz="2800" b="1" i="0" u="none" strike="noStrike" cap="none">
                <a:solidFill>
                  <a:srgbClr val="0B6922"/>
                </a:solidFill>
                <a:latin typeface="Calibri"/>
                <a:ea typeface="Calibri"/>
                <a:cs typeface="Calibri"/>
                <a:sym typeface="Calibri"/>
              </a:rPr>
              <a:t>Unit 1 - Pro-environmental management of electricity</a:t>
            </a:r>
            <a:endParaRPr/>
          </a:p>
        </p:txBody>
      </p:sp>
      <p:sp>
        <p:nvSpPr>
          <p:cNvPr id="142" name="Google Shape;142;p10"/>
          <p:cNvSpPr txBox="1"/>
          <p:nvPr/>
        </p:nvSpPr>
        <p:spPr>
          <a:xfrm>
            <a:off x="4915524" y="3313279"/>
            <a:ext cx="12142288" cy="5427599"/>
          </a:xfrm>
          <a:prstGeom prst="rect">
            <a:avLst/>
          </a:prstGeom>
          <a:noFill/>
          <a:ln>
            <a:noFill/>
          </a:ln>
        </p:spPr>
        <p:txBody>
          <a:bodyPr spcFirstLastPara="1" wrap="square" lIns="91425" tIns="45700" rIns="91425" bIns="45700" anchor="t" anchorCtr="0">
            <a:spAutoFit/>
          </a:bodyPr>
          <a:lstStyle/>
          <a:p>
            <a:pPr marL="230505" marR="0" lvl="0" indent="0" algn="l" rtl="0">
              <a:lnSpc>
                <a:spcPct val="115000"/>
              </a:lnSpc>
              <a:spcBef>
                <a:spcPts val="0"/>
              </a:spcBef>
              <a:spcAft>
                <a:spcPts val="0"/>
              </a:spcAft>
              <a:buNone/>
            </a:pPr>
            <a:r>
              <a:rPr lang="en-GB" sz="2000" b="1" i="0" u="none" strike="noStrike" cap="none">
                <a:solidFill>
                  <a:srgbClr val="000000"/>
                </a:solidFill>
                <a:latin typeface="Calibri"/>
                <a:ea typeface="Calibri"/>
                <a:cs typeface="Calibri"/>
                <a:sym typeface="Calibri"/>
              </a:rPr>
              <a:t>Eco-friendly appliances for home and garden furnishings</a:t>
            </a:r>
            <a:endParaRPr/>
          </a:p>
          <a:p>
            <a:pPr marL="230505" marR="0" lvl="0" indent="0" algn="l" rtl="0">
              <a:lnSpc>
                <a:spcPct val="150000"/>
              </a:lnSpc>
              <a:spcBef>
                <a:spcPts val="1200"/>
              </a:spcBef>
              <a:spcAft>
                <a:spcPts val="0"/>
              </a:spcAft>
              <a:buNone/>
            </a:pPr>
            <a:r>
              <a:rPr lang="en-GB" sz="2000" b="1" i="0" u="none" strike="noStrike" cap="none">
                <a:solidFill>
                  <a:srgbClr val="000000"/>
                </a:solidFill>
                <a:latin typeface="Calibri"/>
                <a:ea typeface="Calibri"/>
                <a:cs typeface="Calibri"/>
                <a:sym typeface="Calibri"/>
              </a:rPr>
              <a:t>Choosing eco-friendly appliances </a:t>
            </a:r>
            <a:r>
              <a:rPr lang="en-GB" sz="2000" b="0" i="0" u="none" strike="noStrike" cap="none">
                <a:solidFill>
                  <a:srgbClr val="000000"/>
                </a:solidFill>
                <a:latin typeface="Calibri"/>
                <a:ea typeface="Calibri"/>
                <a:cs typeface="Calibri"/>
                <a:sym typeface="Calibri"/>
              </a:rPr>
              <a:t>is essential for reducing energy consumption and minimising environmental impact. By selecting energy-efficient products and adopting </a:t>
            </a:r>
            <a:r>
              <a:rPr lang="en-GB" sz="2000" b="1" i="0" u="none" strike="noStrike" cap="none">
                <a:solidFill>
                  <a:srgbClr val="000000"/>
                </a:solidFill>
                <a:latin typeface="Calibri"/>
                <a:ea typeface="Calibri"/>
                <a:cs typeface="Calibri"/>
                <a:sym typeface="Calibri"/>
              </a:rPr>
              <a:t>mindful usage habits</a:t>
            </a:r>
            <a:r>
              <a:rPr lang="en-GB" sz="2000" b="0" i="0" u="none" strike="noStrike" cap="none">
                <a:solidFill>
                  <a:srgbClr val="000000"/>
                </a:solidFill>
                <a:latin typeface="Calibri"/>
                <a:ea typeface="Calibri"/>
                <a:cs typeface="Calibri"/>
                <a:sym typeface="Calibri"/>
              </a:rPr>
              <a:t>, households can significantly lower their energy </a:t>
            </a:r>
            <a:r>
              <a:rPr lang="en-GB" sz="2000" b="1" i="0" u="none" strike="noStrike" cap="none">
                <a:solidFill>
                  <a:srgbClr val="000000"/>
                </a:solidFill>
                <a:latin typeface="Calibri"/>
                <a:ea typeface="Calibri"/>
                <a:cs typeface="Calibri"/>
                <a:sym typeface="Calibri"/>
              </a:rPr>
              <a:t>bills</a:t>
            </a:r>
            <a:r>
              <a:rPr lang="en-GB" sz="2000" b="0" i="0" u="none" strike="noStrike" cap="none">
                <a:solidFill>
                  <a:srgbClr val="000000"/>
                </a:solidFill>
                <a:latin typeface="Calibri"/>
                <a:ea typeface="Calibri"/>
                <a:cs typeface="Calibri"/>
                <a:sym typeface="Calibri"/>
              </a:rPr>
              <a:t> while contributing to a more </a:t>
            </a:r>
            <a:r>
              <a:rPr lang="en-GB" sz="2000" b="1" i="0" u="none" strike="noStrike" cap="none">
                <a:solidFill>
                  <a:srgbClr val="000000"/>
                </a:solidFill>
                <a:latin typeface="Calibri"/>
                <a:ea typeface="Calibri"/>
                <a:cs typeface="Calibri"/>
                <a:sym typeface="Calibri"/>
              </a:rPr>
              <a:t>sustainable future</a:t>
            </a:r>
            <a:r>
              <a:rPr lang="en-GB" sz="2000" b="0" i="0" u="none" strike="noStrike" cap="none">
                <a:solidFill>
                  <a:srgbClr val="000000"/>
                </a:solidFill>
                <a:latin typeface="Calibri"/>
                <a:ea typeface="Calibri"/>
                <a:cs typeface="Calibri"/>
                <a:sym typeface="Calibri"/>
              </a:rPr>
              <a:t>. </a:t>
            </a:r>
            <a:endParaRPr/>
          </a:p>
          <a:p>
            <a:pPr marL="228600" marR="0" lvl="0" indent="0" algn="l" rtl="0">
              <a:lnSpc>
                <a:spcPct val="150000"/>
              </a:lnSpc>
              <a:spcBef>
                <a:spcPts val="1200"/>
              </a:spcBef>
              <a:spcAft>
                <a:spcPts val="0"/>
              </a:spcAft>
              <a:buNone/>
            </a:pPr>
            <a:r>
              <a:rPr lang="en-GB" sz="2000" b="0" i="0" u="none" strike="noStrike" cap="none">
                <a:solidFill>
                  <a:srgbClr val="000000"/>
                </a:solidFill>
                <a:latin typeface="Calibri"/>
                <a:ea typeface="Calibri"/>
                <a:cs typeface="Calibri"/>
                <a:sym typeface="Calibri"/>
              </a:rPr>
              <a:t>1. Look for the </a:t>
            </a:r>
            <a:r>
              <a:rPr lang="en-GB" sz="2000" b="0" i="0" u="sng" strike="noStrike" cap="none">
                <a:solidFill>
                  <a:srgbClr val="0070C0"/>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EU Energy Label</a:t>
            </a:r>
            <a:r>
              <a:rPr lang="en-GB" sz="2000" b="0" i="0" u="none" strike="noStrike" cap="none">
                <a:solidFill>
                  <a:srgbClr val="0070C0"/>
                </a:solidFill>
                <a:latin typeface="Calibri"/>
                <a:ea typeface="Calibri"/>
                <a:cs typeface="Calibri"/>
                <a:sym typeface="Calibri"/>
              </a:rPr>
              <a:t> </a:t>
            </a:r>
            <a:r>
              <a:rPr lang="en-GB" sz="2000" b="0" i="0" u="none" strike="noStrike" cap="none">
                <a:solidFill>
                  <a:srgbClr val="000000"/>
                </a:solidFill>
                <a:latin typeface="Calibri"/>
                <a:ea typeface="Calibri"/>
                <a:cs typeface="Calibri"/>
                <a:sym typeface="Calibri"/>
              </a:rPr>
              <a:t>when purchasing appliances to ensure you choose energy-efficient models.</a:t>
            </a:r>
            <a:endParaRPr sz="2000" b="0" i="0" u="none" strike="noStrike" cap="none">
              <a:solidFill>
                <a:srgbClr val="000000"/>
              </a:solidFill>
              <a:latin typeface="Calibri"/>
              <a:ea typeface="Calibri"/>
              <a:cs typeface="Calibri"/>
              <a:sym typeface="Calibri"/>
            </a:endParaRPr>
          </a:p>
          <a:p>
            <a:pPr marL="228600" marR="0" lvl="0" indent="0" algn="l" rtl="0">
              <a:lnSpc>
                <a:spcPct val="150000"/>
              </a:lnSpc>
              <a:spcBef>
                <a:spcPts val="0"/>
              </a:spcBef>
              <a:spcAft>
                <a:spcPts val="0"/>
              </a:spcAft>
              <a:buNone/>
            </a:pPr>
            <a:r>
              <a:rPr lang="en-GB" sz="2000" b="0" i="0" u="none" strike="noStrike" cap="none">
                <a:solidFill>
                  <a:srgbClr val="000000"/>
                </a:solidFill>
                <a:latin typeface="Calibri"/>
                <a:ea typeface="Calibri"/>
                <a:cs typeface="Calibri"/>
                <a:sym typeface="Calibri"/>
              </a:rPr>
              <a:t>2. Follow the guidelines from the </a:t>
            </a:r>
            <a:r>
              <a:rPr lang="en-GB" sz="2000" b="0" i="0" u="sng" strike="noStrike" cap="none">
                <a:solidFill>
                  <a:srgbClr val="0070C0"/>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European Environment Agency</a:t>
            </a:r>
            <a:r>
              <a:rPr lang="en-GB" sz="2000" b="0" i="0" u="none" strike="noStrike" cap="none">
                <a:solidFill>
                  <a:srgbClr val="000000"/>
                </a:solidFill>
                <a:latin typeface="Calibri"/>
                <a:ea typeface="Calibri"/>
                <a:cs typeface="Calibri"/>
                <a:sym typeface="Calibri"/>
              </a:rPr>
              <a:t> on using appliances efficiently, such as running full loads in washing machines and dishwashers.</a:t>
            </a:r>
            <a:endParaRPr sz="2000" b="0" i="0" u="none" strike="noStrike" cap="none">
              <a:solidFill>
                <a:srgbClr val="000000"/>
              </a:solidFill>
              <a:latin typeface="Calibri"/>
              <a:ea typeface="Calibri"/>
              <a:cs typeface="Calibri"/>
              <a:sym typeface="Calibri"/>
            </a:endParaRPr>
          </a:p>
          <a:p>
            <a:pPr marL="228600" marR="0" lvl="0" indent="0" algn="l" rtl="0">
              <a:lnSpc>
                <a:spcPct val="150000"/>
              </a:lnSpc>
              <a:spcBef>
                <a:spcPts val="0"/>
              </a:spcBef>
              <a:spcAft>
                <a:spcPts val="0"/>
              </a:spcAft>
              <a:buNone/>
            </a:pPr>
            <a:r>
              <a:rPr lang="en-GB" sz="2000" b="0" i="0" u="none" strike="noStrike" cap="none">
                <a:solidFill>
                  <a:srgbClr val="000000"/>
                </a:solidFill>
                <a:latin typeface="Calibri"/>
                <a:ea typeface="Calibri"/>
                <a:cs typeface="Calibri"/>
                <a:sym typeface="Calibri"/>
              </a:rPr>
              <a:t>3. Consult the </a:t>
            </a:r>
            <a:r>
              <a:rPr lang="en-GB" sz="2000" b="0" i="0" u="sng" strike="noStrike" cap="none">
                <a:solidFill>
                  <a:srgbClr val="0070C0"/>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Energy Saving Trust</a:t>
            </a:r>
            <a:r>
              <a:rPr lang="en-GB" sz="2000" b="0" i="0" u="none" strike="noStrike" cap="none">
                <a:solidFill>
                  <a:srgbClr val="000000"/>
                </a:solidFill>
                <a:latin typeface="Calibri"/>
                <a:ea typeface="Calibri"/>
                <a:cs typeface="Calibri"/>
                <a:sym typeface="Calibri"/>
              </a:rPr>
              <a:t> for tips on optimising appliance use and maintaining them to ensure maximum efficiency.</a:t>
            </a:r>
            <a:endParaRPr sz="2000" b="0" i="0" u="none" strike="noStrike" cap="none">
              <a:solidFill>
                <a:srgbClr val="000000"/>
              </a:solidFill>
              <a:latin typeface="Calibri"/>
              <a:ea typeface="Calibri"/>
              <a:cs typeface="Calibri"/>
              <a:sym typeface="Calibri"/>
            </a:endParaRPr>
          </a:p>
          <a:p>
            <a:pPr marL="230505" marR="0" lvl="0" indent="0" algn="l" rtl="0">
              <a:lnSpc>
                <a:spcPct val="115000"/>
              </a:lnSpc>
              <a:spcBef>
                <a:spcPts val="0"/>
              </a:spcBef>
              <a:spcAft>
                <a:spcPts val="0"/>
              </a:spcAft>
              <a:buNone/>
            </a:pPr>
            <a:endParaRPr sz="1800" b="0" i="0" u="none" strike="noStrike" cap="none">
              <a:solidFill>
                <a:srgbClr val="000000"/>
              </a:solidFill>
              <a:latin typeface="Arial"/>
              <a:ea typeface="Arial"/>
              <a:cs typeface="Arial"/>
              <a:sym typeface="Arial"/>
            </a:endParaRPr>
          </a:p>
          <a:p>
            <a:pPr marL="230505" marR="0" lvl="0" indent="0" algn="l" rtl="0">
              <a:lnSpc>
                <a:spcPct val="115000"/>
              </a:lnSpc>
              <a:spcBef>
                <a:spcPts val="1200"/>
              </a:spcBef>
              <a:spcAft>
                <a:spcPts val="1200"/>
              </a:spcAft>
              <a:buNone/>
            </a:pPr>
            <a:endParaRPr sz="2000" b="0" i="0" u="none" strike="noStrike" cap="none">
              <a:solidFill>
                <a:srgbClr val="000000"/>
              </a:solidFill>
              <a:latin typeface="Calibri"/>
              <a:ea typeface="Calibri"/>
              <a:cs typeface="Calibri"/>
              <a:sym typeface="Calibri"/>
            </a:endParaRPr>
          </a:p>
        </p:txBody>
      </p:sp>
      <p:pic>
        <p:nvPicPr>
          <p:cNvPr id="143" name="Google Shape;143;p10" descr="illustrazioni stock, clip art, cartoni animati e icone di tendenza di come risparmiare sulla bolletta elettrica - energy-efficient appliances to save energy"/>
          <p:cNvPicPr preferRelativeResize="0"/>
          <p:nvPr/>
        </p:nvPicPr>
        <p:blipFill rotWithShape="1">
          <a:blip r:embed="rId6">
            <a:alphaModFix/>
          </a:blip>
          <a:srcRect/>
          <a:stretch/>
        </p:blipFill>
        <p:spPr>
          <a:xfrm>
            <a:off x="838199" y="3337757"/>
            <a:ext cx="4295140" cy="472757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11"/>
          <p:cNvSpPr txBox="1"/>
          <p:nvPr/>
        </p:nvSpPr>
        <p:spPr>
          <a:xfrm>
            <a:off x="838199" y="2294631"/>
            <a:ext cx="13695947" cy="5231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GB" sz="2800" b="1" i="0" u="none" strike="noStrike" cap="none" dirty="0">
                <a:solidFill>
                  <a:srgbClr val="0B6922"/>
                </a:solidFill>
                <a:latin typeface="Calibri"/>
                <a:ea typeface="Calibri"/>
                <a:cs typeface="Calibri"/>
                <a:sym typeface="Calibri"/>
              </a:rPr>
              <a:t>Unit 1 - Pro-environmental management of electricity</a:t>
            </a:r>
            <a:endParaRPr dirty="0"/>
          </a:p>
        </p:txBody>
      </p:sp>
      <p:sp>
        <p:nvSpPr>
          <p:cNvPr id="149" name="Google Shape;149;p11"/>
          <p:cNvSpPr txBox="1"/>
          <p:nvPr/>
        </p:nvSpPr>
        <p:spPr>
          <a:xfrm>
            <a:off x="643326" y="2761635"/>
            <a:ext cx="16535402" cy="5847714"/>
          </a:xfrm>
          <a:prstGeom prst="rect">
            <a:avLst/>
          </a:prstGeom>
          <a:noFill/>
          <a:ln>
            <a:noFill/>
          </a:ln>
        </p:spPr>
        <p:txBody>
          <a:bodyPr spcFirstLastPara="1" wrap="square" lIns="91425" tIns="45700" rIns="91425" bIns="45700" anchor="t" anchorCtr="0">
            <a:spAutoFit/>
          </a:bodyPr>
          <a:lstStyle/>
          <a:p>
            <a:pPr marL="228600">
              <a:lnSpc>
                <a:spcPct val="115000"/>
              </a:lnSpc>
            </a:pPr>
            <a:r>
              <a:rPr lang="en-GB" sz="2000" b="1" dirty="0">
                <a:effectLst/>
                <a:latin typeface="Calibri" panose="020F0502020204030204" pitchFamily="34" charset="0"/>
                <a:ea typeface="Calibri" panose="020F0502020204030204" pitchFamily="34" charset="0"/>
                <a:cs typeface="Calibri" panose="020F0502020204030204" pitchFamily="34" charset="0"/>
              </a:rPr>
              <a:t>Section 5. </a:t>
            </a:r>
            <a:r>
              <a:rPr lang="en-GB" sz="2000" b="1" dirty="0">
                <a:effectLst/>
                <a:latin typeface="Calibri" panose="020F0502020204030204" pitchFamily="34" charset="0"/>
                <a:ea typeface="Calibri" panose="020F0502020204030204" pitchFamily="34" charset="0"/>
              </a:rPr>
              <a:t>Smart home and energy management: technologies and tips to reduce electricity consumption in daily life</a:t>
            </a:r>
            <a:endParaRPr lang="it-IT" sz="2000" dirty="0">
              <a:effectLst/>
              <a:latin typeface="Arial" panose="020B0604020202020204" pitchFamily="34" charset="0"/>
              <a:ea typeface="Arial" panose="020B0604020202020204" pitchFamily="34" charset="0"/>
            </a:endParaRPr>
          </a:p>
          <a:p>
            <a:pPr marL="230505" marR="0" lvl="0" indent="0" algn="l" rtl="0">
              <a:lnSpc>
                <a:spcPct val="150000"/>
              </a:lnSpc>
              <a:spcBef>
                <a:spcPts val="0"/>
              </a:spcBef>
              <a:spcAft>
                <a:spcPts val="0"/>
              </a:spcAft>
              <a:buNone/>
            </a:pPr>
            <a:r>
              <a:rPr lang="en-US" sz="2000" b="0" i="0" u="none" strike="noStrike" cap="none" dirty="0">
                <a:solidFill>
                  <a:srgbClr val="000000"/>
                </a:solidFill>
                <a:latin typeface="Calibri"/>
                <a:ea typeface="Calibri"/>
                <a:cs typeface="Calibri"/>
                <a:sym typeface="Calibri"/>
              </a:rPr>
              <a:t>The rise of smart home technology offers innovative solutions for managing energy consumption and enhancing efficiency in daily life. By integrating devices such as smart thermostats, energy monitors, and automated lighting systems, homeowners can significantly reduce electricity usage while maintaining comfort and convenience. Implementing these technologies not only lowers energy bills but also contributes to a more sustainable future.</a:t>
            </a:r>
          </a:p>
          <a:p>
            <a:pPr marL="230505">
              <a:lnSpc>
                <a:spcPct val="150000"/>
              </a:lnSpc>
            </a:pPr>
            <a:r>
              <a:rPr lang="en-GB" sz="1800" dirty="0">
                <a:effectLst/>
                <a:latin typeface="Calibri" panose="020F0502020204030204" pitchFamily="34" charset="0"/>
                <a:ea typeface="Calibri" panose="020F0502020204030204" pitchFamily="34" charset="0"/>
              </a:rPr>
              <a:t>To effectively manage energy </a:t>
            </a:r>
            <a:r>
              <a:rPr lang="en-GB" sz="2000" dirty="0">
                <a:effectLst/>
                <a:latin typeface="Calibri" panose="020F0502020204030204" pitchFamily="34" charset="0"/>
                <a:ea typeface="Calibri" panose="020F0502020204030204" pitchFamily="34" charset="0"/>
              </a:rPr>
              <a:t>consumption</a:t>
            </a:r>
            <a:r>
              <a:rPr lang="en-GB" sz="1800" dirty="0">
                <a:effectLst/>
                <a:latin typeface="Calibri" panose="020F0502020204030204" pitchFamily="34" charset="0"/>
                <a:ea typeface="Calibri" panose="020F0502020204030204" pitchFamily="34" charset="0"/>
              </a:rPr>
              <a:t> in a smart home, consider the following technologies and tips:</a:t>
            </a:r>
            <a:endParaRPr lang="it-IT" sz="1800" dirty="0">
              <a:effectLst/>
              <a:latin typeface="Arial" panose="020B0604020202020204" pitchFamily="34" charset="0"/>
              <a:ea typeface="Arial" panose="020B0604020202020204" pitchFamily="34" charset="0"/>
            </a:endParaRPr>
          </a:p>
          <a:p>
            <a:pPr marL="230505" marR="0" lvl="0" indent="0" algn="l" rtl="0">
              <a:lnSpc>
                <a:spcPct val="150000"/>
              </a:lnSpc>
              <a:spcBef>
                <a:spcPts val="0"/>
              </a:spcBef>
              <a:spcAft>
                <a:spcPts val="0"/>
              </a:spcAft>
              <a:buNone/>
            </a:pPr>
            <a:r>
              <a:rPr lang="en-GB" sz="2000" b="0" i="0" u="none" strike="noStrike" cap="none" dirty="0">
                <a:solidFill>
                  <a:srgbClr val="000000"/>
                </a:solidFill>
                <a:latin typeface="Calibri"/>
                <a:ea typeface="Calibri"/>
                <a:cs typeface="Calibri"/>
                <a:sym typeface="Calibri"/>
              </a:rPr>
              <a:t>1. Smart </a:t>
            </a:r>
            <a:r>
              <a:rPr lang="en-GB" sz="2000" b="1" i="0" u="none" strike="noStrike" cap="none" dirty="0">
                <a:solidFill>
                  <a:srgbClr val="000000"/>
                </a:solidFill>
                <a:latin typeface="Calibri"/>
                <a:ea typeface="Calibri"/>
                <a:cs typeface="Calibri"/>
                <a:sym typeface="Calibri"/>
              </a:rPr>
              <a:t>Thermostats</a:t>
            </a:r>
            <a:endParaRPr sz="2000" b="1" i="0" u="none" strike="noStrike" cap="none" dirty="0">
              <a:solidFill>
                <a:srgbClr val="000000"/>
              </a:solidFill>
              <a:latin typeface="Arial"/>
              <a:ea typeface="Arial"/>
              <a:cs typeface="Arial"/>
              <a:sym typeface="Arial"/>
            </a:endParaRPr>
          </a:p>
          <a:p>
            <a:pPr marL="228600" marR="0" lvl="0" indent="0" algn="r" rtl="0">
              <a:lnSpc>
                <a:spcPct val="115000"/>
              </a:lnSpc>
              <a:spcBef>
                <a:spcPts val="0"/>
              </a:spcBef>
              <a:spcAft>
                <a:spcPts val="0"/>
              </a:spcAft>
              <a:buNone/>
            </a:pPr>
            <a:r>
              <a:rPr lang="en-GB" sz="2000" b="0" i="0" u="none" strike="noStrike" cap="none" dirty="0">
                <a:solidFill>
                  <a:srgbClr val="000000"/>
                </a:solidFill>
                <a:latin typeface="Calibri"/>
                <a:ea typeface="Calibri"/>
                <a:cs typeface="Calibri"/>
                <a:sym typeface="Calibri"/>
              </a:rPr>
              <a:t>2. Energy </a:t>
            </a:r>
            <a:r>
              <a:rPr lang="en-GB" sz="2000" b="1" i="0" u="none" strike="noStrike" cap="none" dirty="0">
                <a:solidFill>
                  <a:srgbClr val="000000"/>
                </a:solidFill>
                <a:latin typeface="Calibri"/>
                <a:ea typeface="Calibri"/>
                <a:cs typeface="Calibri"/>
                <a:sym typeface="Calibri"/>
              </a:rPr>
              <a:t>Monitoring Systems</a:t>
            </a:r>
            <a:endParaRPr sz="2000" b="1" i="0" u="none" strike="noStrike" cap="none" dirty="0">
              <a:solidFill>
                <a:srgbClr val="000000"/>
              </a:solidFill>
              <a:latin typeface="Arial"/>
              <a:ea typeface="Arial"/>
              <a:cs typeface="Arial"/>
              <a:sym typeface="Arial"/>
            </a:endParaRPr>
          </a:p>
          <a:p>
            <a:pPr marL="228600" marR="0" lvl="0" indent="0" algn="l" rtl="0">
              <a:lnSpc>
                <a:spcPct val="115000"/>
              </a:lnSpc>
              <a:spcBef>
                <a:spcPts val="0"/>
              </a:spcBef>
              <a:spcAft>
                <a:spcPts val="0"/>
              </a:spcAft>
              <a:buNone/>
            </a:pPr>
            <a:r>
              <a:rPr lang="en-GB" sz="2000" b="0" i="0" u="none" strike="noStrike" cap="none" dirty="0">
                <a:solidFill>
                  <a:srgbClr val="000000"/>
                </a:solidFill>
                <a:latin typeface="Calibri"/>
                <a:ea typeface="Calibri"/>
                <a:cs typeface="Calibri"/>
                <a:sym typeface="Calibri"/>
              </a:rPr>
              <a:t>3. Smart </a:t>
            </a:r>
            <a:r>
              <a:rPr lang="en-GB" sz="2000" b="1" i="0" u="none" strike="noStrike" cap="none" dirty="0">
                <a:solidFill>
                  <a:srgbClr val="000000"/>
                </a:solidFill>
                <a:latin typeface="Calibri"/>
                <a:ea typeface="Calibri"/>
                <a:cs typeface="Calibri"/>
                <a:sym typeface="Calibri"/>
              </a:rPr>
              <a:t>Lighting</a:t>
            </a:r>
            <a:endParaRPr sz="2000" b="1" i="0" u="none" strike="noStrike" cap="none" dirty="0">
              <a:solidFill>
                <a:srgbClr val="000000"/>
              </a:solidFill>
              <a:latin typeface="Arial"/>
              <a:ea typeface="Arial"/>
              <a:cs typeface="Arial"/>
              <a:sym typeface="Arial"/>
            </a:endParaRPr>
          </a:p>
          <a:p>
            <a:pPr marL="228600" marR="0" lvl="0" indent="0" algn="r" rtl="0">
              <a:lnSpc>
                <a:spcPct val="115000"/>
              </a:lnSpc>
              <a:spcBef>
                <a:spcPts val="0"/>
              </a:spcBef>
              <a:spcAft>
                <a:spcPts val="0"/>
              </a:spcAft>
              <a:buNone/>
            </a:pPr>
            <a:r>
              <a:rPr lang="en-GB" sz="2000" b="0" i="0" u="none" strike="noStrike" cap="none" dirty="0">
                <a:solidFill>
                  <a:srgbClr val="000000"/>
                </a:solidFill>
                <a:latin typeface="Calibri"/>
                <a:ea typeface="Calibri"/>
                <a:cs typeface="Calibri"/>
                <a:sym typeface="Calibri"/>
              </a:rPr>
              <a:t>4. Smart </a:t>
            </a:r>
            <a:r>
              <a:rPr lang="en-GB" sz="2000" b="1" i="0" u="none" strike="noStrike" cap="none" dirty="0">
                <a:solidFill>
                  <a:srgbClr val="000000"/>
                </a:solidFill>
                <a:latin typeface="Calibri"/>
                <a:ea typeface="Calibri"/>
                <a:cs typeface="Calibri"/>
                <a:sym typeface="Calibri"/>
              </a:rPr>
              <a:t>Plugs</a:t>
            </a:r>
            <a:endParaRPr sz="2000" b="1" i="0" u="none" strike="noStrike" cap="none" dirty="0">
              <a:solidFill>
                <a:srgbClr val="000000"/>
              </a:solidFill>
              <a:latin typeface="Arial"/>
              <a:ea typeface="Arial"/>
              <a:cs typeface="Arial"/>
              <a:sym typeface="Arial"/>
            </a:endParaRPr>
          </a:p>
          <a:p>
            <a:pPr marL="228600" marR="0" lvl="0" indent="0" algn="l" rtl="0">
              <a:lnSpc>
                <a:spcPct val="115000"/>
              </a:lnSpc>
              <a:spcBef>
                <a:spcPts val="0"/>
              </a:spcBef>
              <a:spcAft>
                <a:spcPts val="0"/>
              </a:spcAft>
              <a:buNone/>
            </a:pPr>
            <a:r>
              <a:rPr lang="en-GB" sz="2000" b="0" i="0" u="none" strike="noStrike" cap="none" dirty="0">
                <a:solidFill>
                  <a:srgbClr val="000000"/>
                </a:solidFill>
                <a:latin typeface="Calibri"/>
                <a:ea typeface="Calibri"/>
                <a:cs typeface="Calibri"/>
                <a:sym typeface="Calibri"/>
              </a:rPr>
              <a:t>5. Home </a:t>
            </a:r>
            <a:r>
              <a:rPr lang="en-GB" sz="2000" b="1" i="0" u="none" strike="noStrike" cap="none" dirty="0">
                <a:solidFill>
                  <a:srgbClr val="000000"/>
                </a:solidFill>
                <a:latin typeface="Calibri"/>
                <a:ea typeface="Calibri"/>
                <a:cs typeface="Calibri"/>
                <a:sym typeface="Calibri"/>
              </a:rPr>
              <a:t>Automation Systems</a:t>
            </a:r>
            <a:endParaRPr sz="2000" b="1" i="0" u="none" strike="noStrike" cap="none" dirty="0">
              <a:solidFill>
                <a:srgbClr val="000000"/>
              </a:solidFill>
              <a:latin typeface="Arial"/>
              <a:ea typeface="Arial"/>
              <a:cs typeface="Arial"/>
              <a:sym typeface="Arial"/>
            </a:endParaRPr>
          </a:p>
          <a:p>
            <a:pPr marL="228600" marR="0" lvl="0" indent="0" algn="r" rtl="0">
              <a:lnSpc>
                <a:spcPct val="115000"/>
              </a:lnSpc>
              <a:spcBef>
                <a:spcPts val="0"/>
              </a:spcBef>
              <a:spcAft>
                <a:spcPts val="0"/>
              </a:spcAft>
              <a:buNone/>
            </a:pPr>
            <a:r>
              <a:rPr lang="en-GB" sz="2000" b="0" i="0" u="none" strike="noStrike" cap="none" dirty="0">
                <a:solidFill>
                  <a:srgbClr val="000000"/>
                </a:solidFill>
                <a:latin typeface="Calibri"/>
                <a:ea typeface="Calibri"/>
                <a:cs typeface="Calibri"/>
                <a:sym typeface="Calibri"/>
              </a:rPr>
              <a:t>6. Energy-Efficient Appliances</a:t>
            </a:r>
            <a:endParaRPr sz="2000" b="0" i="0" u="none" strike="noStrike" cap="none" dirty="0">
              <a:solidFill>
                <a:srgbClr val="000000"/>
              </a:solidFill>
              <a:latin typeface="Arial"/>
              <a:ea typeface="Arial"/>
              <a:cs typeface="Arial"/>
              <a:sym typeface="Arial"/>
            </a:endParaRPr>
          </a:p>
          <a:p>
            <a:pPr marL="228600" marR="0" lvl="0" indent="0" algn="l" rtl="0">
              <a:lnSpc>
                <a:spcPct val="115000"/>
              </a:lnSpc>
              <a:spcBef>
                <a:spcPts val="0"/>
              </a:spcBef>
              <a:spcAft>
                <a:spcPts val="0"/>
              </a:spcAft>
              <a:buNone/>
            </a:pPr>
            <a:r>
              <a:rPr lang="en-GB" sz="2000" b="0" i="0" u="none" strike="noStrike" cap="none" dirty="0">
                <a:solidFill>
                  <a:srgbClr val="000000"/>
                </a:solidFill>
                <a:latin typeface="Calibri"/>
                <a:ea typeface="Calibri"/>
                <a:cs typeface="Calibri"/>
                <a:sym typeface="Calibri"/>
              </a:rPr>
              <a:t>7. Regular </a:t>
            </a:r>
            <a:r>
              <a:rPr lang="en-GB" sz="2000" b="1" i="0" u="none" strike="noStrike" cap="none" dirty="0">
                <a:solidFill>
                  <a:srgbClr val="000000"/>
                </a:solidFill>
                <a:latin typeface="Calibri"/>
                <a:ea typeface="Calibri"/>
                <a:cs typeface="Calibri"/>
                <a:sym typeface="Calibri"/>
              </a:rPr>
              <a:t>Maintenance</a:t>
            </a:r>
            <a:endParaRPr sz="2000" b="1" i="0" u="none" strike="noStrike" cap="none" dirty="0">
              <a:solidFill>
                <a:srgbClr val="000000"/>
              </a:solidFill>
              <a:latin typeface="Arial"/>
              <a:ea typeface="Arial"/>
              <a:cs typeface="Arial"/>
              <a:sym typeface="Arial"/>
            </a:endParaRPr>
          </a:p>
          <a:p>
            <a:pPr marL="228600" marR="0" lvl="0" indent="0" algn="r" rtl="0">
              <a:lnSpc>
                <a:spcPct val="115000"/>
              </a:lnSpc>
              <a:spcBef>
                <a:spcPts val="0"/>
              </a:spcBef>
              <a:spcAft>
                <a:spcPts val="0"/>
              </a:spcAft>
              <a:buNone/>
            </a:pPr>
            <a:r>
              <a:rPr lang="en-GB" sz="2000" b="0" i="0" u="none" strike="noStrike" cap="none" dirty="0">
                <a:solidFill>
                  <a:srgbClr val="000000"/>
                </a:solidFill>
                <a:latin typeface="Calibri"/>
                <a:ea typeface="Calibri"/>
                <a:cs typeface="Calibri"/>
                <a:sym typeface="Calibri"/>
              </a:rPr>
              <a:t>8. </a:t>
            </a:r>
            <a:r>
              <a:rPr lang="en-GB" sz="2000" b="1" i="0" u="none" strike="noStrike" cap="none" dirty="0">
                <a:solidFill>
                  <a:srgbClr val="000000"/>
                </a:solidFill>
                <a:latin typeface="Calibri"/>
                <a:ea typeface="Calibri"/>
                <a:cs typeface="Calibri"/>
                <a:sym typeface="Calibri"/>
              </a:rPr>
              <a:t>Educate </a:t>
            </a:r>
            <a:r>
              <a:rPr lang="en-GB" sz="2000" b="0" i="0" u="none" strike="noStrike" cap="none" dirty="0">
                <a:solidFill>
                  <a:srgbClr val="000000"/>
                </a:solidFill>
                <a:latin typeface="Calibri"/>
                <a:ea typeface="Calibri"/>
                <a:cs typeface="Calibri"/>
                <a:sym typeface="Calibri"/>
              </a:rPr>
              <a:t>Household Members</a:t>
            </a:r>
            <a:endParaRPr sz="2000" b="0" i="0" u="none" strike="noStrike" cap="none" dirty="0">
              <a:solidFill>
                <a:srgbClr val="000000"/>
              </a:solidFill>
              <a:latin typeface="Arial"/>
              <a:ea typeface="Arial"/>
              <a:cs typeface="Arial"/>
              <a:sym typeface="Arial"/>
            </a:endParaRPr>
          </a:p>
          <a:p>
            <a:pPr marL="230505" marR="0" lvl="0" indent="0" algn="l" rtl="0">
              <a:lnSpc>
                <a:spcPct val="150000"/>
              </a:lnSpc>
              <a:spcBef>
                <a:spcPts val="0"/>
              </a:spcBef>
              <a:spcAft>
                <a:spcPts val="1200"/>
              </a:spcAft>
              <a:buNone/>
            </a:pPr>
            <a:endParaRPr sz="2000" b="0" i="0" u="none" strike="noStrike" cap="none" dirty="0">
              <a:solidFill>
                <a:srgbClr val="000000"/>
              </a:solidFill>
              <a:latin typeface="Arial"/>
              <a:ea typeface="Arial"/>
              <a:cs typeface="Arial"/>
              <a:sym typeface="Arial"/>
            </a:endParaRPr>
          </a:p>
        </p:txBody>
      </p:sp>
      <p:pic>
        <p:nvPicPr>
          <p:cNvPr id="150" name="Google Shape;150;p11" descr="Smart home innovation technology with woman using control panel"/>
          <p:cNvPicPr preferRelativeResize="0"/>
          <p:nvPr/>
        </p:nvPicPr>
        <p:blipFill rotWithShape="1">
          <a:blip r:embed="rId3">
            <a:alphaModFix/>
          </a:blip>
          <a:srcRect/>
          <a:stretch/>
        </p:blipFill>
        <p:spPr>
          <a:xfrm>
            <a:off x="6162675" y="5143500"/>
            <a:ext cx="5962650" cy="3709832"/>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7">
          <a:extLst>
            <a:ext uri="{FF2B5EF4-FFF2-40B4-BE49-F238E27FC236}">
              <a16:creationId xmlns:a16="http://schemas.microsoft.com/office/drawing/2014/main" id="{FE11EF09-7F77-2C07-295A-A39952A4254F}"/>
            </a:ext>
          </a:extLst>
        </p:cNvPr>
        <p:cNvGrpSpPr/>
        <p:nvPr/>
      </p:nvGrpSpPr>
      <p:grpSpPr>
        <a:xfrm>
          <a:off x="0" y="0"/>
          <a:ext cx="0" cy="0"/>
          <a:chOff x="0" y="0"/>
          <a:chExt cx="0" cy="0"/>
        </a:xfrm>
      </p:grpSpPr>
      <p:sp>
        <p:nvSpPr>
          <p:cNvPr id="148" name="Google Shape;148;p11">
            <a:extLst>
              <a:ext uri="{FF2B5EF4-FFF2-40B4-BE49-F238E27FC236}">
                <a16:creationId xmlns:a16="http://schemas.microsoft.com/office/drawing/2014/main" id="{CD48CEA6-B59D-F171-5EFD-6C917E69EE87}"/>
              </a:ext>
            </a:extLst>
          </p:cNvPr>
          <p:cNvSpPr txBox="1"/>
          <p:nvPr/>
        </p:nvSpPr>
        <p:spPr>
          <a:xfrm>
            <a:off x="838199" y="2233671"/>
            <a:ext cx="13695947" cy="5231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GB" sz="2800" b="1" i="0" u="none" strike="noStrike" cap="none" dirty="0">
                <a:solidFill>
                  <a:srgbClr val="0B6922"/>
                </a:solidFill>
                <a:latin typeface="Calibri"/>
                <a:ea typeface="Calibri"/>
                <a:cs typeface="Calibri"/>
                <a:sym typeface="Calibri"/>
              </a:rPr>
              <a:t>Unit 1 - Pro-environmental management of electricity</a:t>
            </a:r>
            <a:endParaRPr dirty="0"/>
          </a:p>
        </p:txBody>
      </p:sp>
      <p:sp>
        <p:nvSpPr>
          <p:cNvPr id="149" name="Google Shape;149;p11">
            <a:extLst>
              <a:ext uri="{FF2B5EF4-FFF2-40B4-BE49-F238E27FC236}">
                <a16:creationId xmlns:a16="http://schemas.microsoft.com/office/drawing/2014/main" id="{7EC84D1D-25F4-9B51-E84B-264C305EC731}"/>
              </a:ext>
            </a:extLst>
          </p:cNvPr>
          <p:cNvSpPr txBox="1"/>
          <p:nvPr/>
        </p:nvSpPr>
        <p:spPr>
          <a:xfrm>
            <a:off x="643326" y="2654955"/>
            <a:ext cx="16535402" cy="7078821"/>
          </a:xfrm>
          <a:prstGeom prst="rect">
            <a:avLst/>
          </a:prstGeom>
          <a:noFill/>
          <a:ln>
            <a:noFill/>
          </a:ln>
        </p:spPr>
        <p:txBody>
          <a:bodyPr spcFirstLastPara="1" wrap="square" lIns="91425" tIns="45700" rIns="91425" bIns="45700" anchor="t" anchorCtr="0">
            <a:spAutoFit/>
          </a:bodyPr>
          <a:lstStyle/>
          <a:p>
            <a:pPr marL="228600">
              <a:lnSpc>
                <a:spcPct val="115000"/>
              </a:lnSpc>
            </a:pPr>
            <a:r>
              <a:rPr lang="en-GB" sz="2000" dirty="0">
                <a:effectLst/>
                <a:latin typeface="Calibri" panose="020F0502020204030204" pitchFamily="34" charset="0"/>
                <a:ea typeface="Calibri" panose="020F0502020204030204" pitchFamily="34" charset="0"/>
                <a:cs typeface="Calibri" panose="020F0502020204030204" pitchFamily="34" charset="0"/>
              </a:rPr>
              <a:t>1. </a:t>
            </a:r>
            <a:r>
              <a:rPr lang="en-GB" sz="2000" b="1" dirty="0">
                <a:effectLst/>
                <a:latin typeface="Calibri" panose="020F0502020204030204" pitchFamily="34" charset="0"/>
                <a:ea typeface="Calibri" panose="020F0502020204030204" pitchFamily="34" charset="0"/>
                <a:cs typeface="Calibri" panose="020F0502020204030204" pitchFamily="34" charset="0"/>
              </a:rPr>
              <a:t>Smart Thermostats</a:t>
            </a:r>
            <a:r>
              <a:rPr lang="en-GB" sz="2000" dirty="0">
                <a:effectLst/>
                <a:latin typeface="Calibri" panose="020F0502020204030204" pitchFamily="34" charset="0"/>
                <a:ea typeface="Calibri" panose="020F0502020204030204" pitchFamily="34" charset="0"/>
                <a:cs typeface="Calibri" panose="020F0502020204030204" pitchFamily="34" charset="0"/>
              </a:rPr>
              <a:t>: install a smart thermostat to optimise heating and cooling. These devices learn your schedule and preferences, adjusting temperatures automatically to save energy when you're away.</a:t>
            </a:r>
            <a:endParaRPr lang="it-IT" sz="2000" dirty="0">
              <a:effectLst/>
              <a:latin typeface="Calibri" panose="020F0502020204030204" pitchFamily="34" charset="0"/>
              <a:ea typeface="Calibri" panose="020F0502020204030204" pitchFamily="34" charset="0"/>
              <a:cs typeface="Calibri" panose="020F0502020204030204" pitchFamily="34" charset="0"/>
            </a:endParaRPr>
          </a:p>
          <a:p>
            <a:pPr marL="228600">
              <a:lnSpc>
                <a:spcPct val="115000"/>
              </a:lnSpc>
            </a:pPr>
            <a:r>
              <a:rPr lang="en-GB" sz="2000" dirty="0">
                <a:effectLst/>
                <a:latin typeface="Calibri" panose="020F0502020204030204" pitchFamily="34" charset="0"/>
                <a:ea typeface="Calibri" panose="020F0502020204030204" pitchFamily="34" charset="0"/>
                <a:cs typeface="Calibri" panose="020F0502020204030204" pitchFamily="34" charset="0"/>
              </a:rPr>
              <a:t>2. </a:t>
            </a:r>
            <a:r>
              <a:rPr lang="en-GB" sz="2000" b="1" dirty="0">
                <a:effectLst/>
                <a:latin typeface="Calibri" panose="020F0502020204030204" pitchFamily="34" charset="0"/>
                <a:ea typeface="Calibri" panose="020F0502020204030204" pitchFamily="34" charset="0"/>
                <a:cs typeface="Calibri" panose="020F0502020204030204" pitchFamily="34" charset="0"/>
              </a:rPr>
              <a:t>Energy Monitoring Systems</a:t>
            </a:r>
            <a:r>
              <a:rPr lang="en-GB" sz="2000" dirty="0">
                <a:effectLst/>
                <a:latin typeface="Calibri" panose="020F0502020204030204" pitchFamily="34" charset="0"/>
                <a:ea typeface="Calibri" panose="020F0502020204030204" pitchFamily="34" charset="0"/>
                <a:cs typeface="Calibri" panose="020F0502020204030204" pitchFamily="34" charset="0"/>
              </a:rPr>
              <a:t>: use smart energy monitors to track real-time electricity usage. These devices provide insights into which appliances consume the most energy, helping you make informed decisions.</a:t>
            </a:r>
            <a:endParaRPr lang="it-IT" sz="2000" dirty="0">
              <a:effectLst/>
              <a:latin typeface="Calibri" panose="020F0502020204030204" pitchFamily="34" charset="0"/>
              <a:ea typeface="Calibri" panose="020F0502020204030204" pitchFamily="34" charset="0"/>
              <a:cs typeface="Calibri" panose="020F0502020204030204" pitchFamily="34" charset="0"/>
            </a:endParaRPr>
          </a:p>
          <a:p>
            <a:pPr marL="228600">
              <a:lnSpc>
                <a:spcPct val="115000"/>
              </a:lnSpc>
            </a:pPr>
            <a:r>
              <a:rPr lang="en-GB" sz="2000" dirty="0">
                <a:effectLst/>
                <a:latin typeface="Calibri" panose="020F0502020204030204" pitchFamily="34" charset="0"/>
                <a:ea typeface="Calibri" panose="020F0502020204030204" pitchFamily="34" charset="0"/>
                <a:cs typeface="Calibri" panose="020F0502020204030204" pitchFamily="34" charset="0"/>
              </a:rPr>
              <a:t>3. </a:t>
            </a:r>
            <a:r>
              <a:rPr lang="en-GB" sz="2000" b="1" dirty="0">
                <a:effectLst/>
                <a:latin typeface="Calibri" panose="020F0502020204030204" pitchFamily="34" charset="0"/>
                <a:ea typeface="Calibri" panose="020F0502020204030204" pitchFamily="34" charset="0"/>
                <a:cs typeface="Calibri" panose="020F0502020204030204" pitchFamily="34" charset="0"/>
              </a:rPr>
              <a:t>Smart Lighting</a:t>
            </a:r>
            <a:r>
              <a:rPr lang="en-GB" sz="2000" dirty="0">
                <a:effectLst/>
                <a:latin typeface="Calibri" panose="020F0502020204030204" pitchFamily="34" charset="0"/>
                <a:ea typeface="Calibri" panose="020F0502020204030204" pitchFamily="34" charset="0"/>
                <a:cs typeface="Calibri" panose="020F0502020204030204" pitchFamily="34" charset="0"/>
              </a:rPr>
              <a:t>: switch to LED smart bulbs that can be controlled remotely. Use timers or motion sensors to ensure lights turn off when not needed, reducing wasted energy.</a:t>
            </a:r>
            <a:endParaRPr lang="it-IT" sz="2000" dirty="0">
              <a:effectLst/>
              <a:latin typeface="Calibri" panose="020F0502020204030204" pitchFamily="34" charset="0"/>
              <a:ea typeface="Calibri" panose="020F0502020204030204" pitchFamily="34" charset="0"/>
              <a:cs typeface="Calibri" panose="020F0502020204030204" pitchFamily="34" charset="0"/>
            </a:endParaRPr>
          </a:p>
          <a:p>
            <a:pPr marL="228600">
              <a:lnSpc>
                <a:spcPct val="115000"/>
              </a:lnSpc>
            </a:pPr>
            <a:r>
              <a:rPr lang="en-GB" sz="2000" dirty="0">
                <a:effectLst/>
                <a:latin typeface="Calibri" panose="020F0502020204030204" pitchFamily="34" charset="0"/>
                <a:ea typeface="Calibri" panose="020F0502020204030204" pitchFamily="34" charset="0"/>
                <a:cs typeface="Calibri" panose="020F0502020204030204" pitchFamily="34" charset="0"/>
              </a:rPr>
              <a:t>4. </a:t>
            </a:r>
            <a:r>
              <a:rPr lang="en-GB" sz="2000" b="1" dirty="0">
                <a:effectLst/>
                <a:latin typeface="Calibri" panose="020F0502020204030204" pitchFamily="34" charset="0"/>
                <a:ea typeface="Calibri" panose="020F0502020204030204" pitchFamily="34" charset="0"/>
                <a:cs typeface="Calibri" panose="020F0502020204030204" pitchFamily="34" charset="0"/>
              </a:rPr>
              <a:t>Smart Plugs</a:t>
            </a:r>
            <a:r>
              <a:rPr lang="en-GB" sz="2000" dirty="0">
                <a:effectLst/>
                <a:latin typeface="Calibri" panose="020F0502020204030204" pitchFamily="34" charset="0"/>
                <a:ea typeface="Calibri" panose="020F0502020204030204" pitchFamily="34" charset="0"/>
                <a:cs typeface="Calibri" panose="020F0502020204030204" pitchFamily="34" charset="0"/>
              </a:rPr>
              <a:t>: utilise smart plugs for appliances. These can be programmed to turn off devices during peak hours or when not in use, preventing phantom energy drain.</a:t>
            </a:r>
            <a:endParaRPr lang="it-IT" sz="2000" dirty="0">
              <a:effectLst/>
              <a:latin typeface="Calibri" panose="020F0502020204030204" pitchFamily="34" charset="0"/>
              <a:ea typeface="Calibri" panose="020F0502020204030204" pitchFamily="34" charset="0"/>
              <a:cs typeface="Calibri" panose="020F0502020204030204" pitchFamily="34" charset="0"/>
            </a:endParaRPr>
          </a:p>
          <a:p>
            <a:pPr marL="228600">
              <a:lnSpc>
                <a:spcPct val="115000"/>
              </a:lnSpc>
            </a:pPr>
            <a:r>
              <a:rPr lang="en-GB" sz="2000" dirty="0">
                <a:effectLst/>
                <a:latin typeface="Calibri" panose="020F0502020204030204" pitchFamily="34" charset="0"/>
                <a:ea typeface="Calibri" panose="020F0502020204030204" pitchFamily="34" charset="0"/>
                <a:cs typeface="Calibri" panose="020F0502020204030204" pitchFamily="34" charset="0"/>
              </a:rPr>
              <a:t>5. </a:t>
            </a:r>
            <a:r>
              <a:rPr lang="en-GB" sz="2000" b="1" dirty="0">
                <a:effectLst/>
                <a:latin typeface="Calibri" panose="020F0502020204030204" pitchFamily="34" charset="0"/>
                <a:ea typeface="Calibri" panose="020F0502020204030204" pitchFamily="34" charset="0"/>
                <a:cs typeface="Calibri" panose="020F0502020204030204" pitchFamily="34" charset="0"/>
              </a:rPr>
              <a:t>Home Automation Systems</a:t>
            </a:r>
            <a:r>
              <a:rPr lang="en-GB" sz="2000" dirty="0">
                <a:effectLst/>
                <a:latin typeface="Calibri" panose="020F0502020204030204" pitchFamily="34" charset="0"/>
                <a:ea typeface="Calibri" panose="020F0502020204030204" pitchFamily="34" charset="0"/>
                <a:cs typeface="Calibri" panose="020F0502020204030204" pitchFamily="34" charset="0"/>
              </a:rPr>
              <a:t>: integrate various smart devices through a centralised hub, allowing you to automate tasks, such as dimming lights or adjusting the thermostat based on occupancy.</a:t>
            </a:r>
            <a:endParaRPr lang="it-IT" sz="2000" dirty="0">
              <a:effectLst/>
              <a:latin typeface="Calibri" panose="020F0502020204030204" pitchFamily="34" charset="0"/>
              <a:ea typeface="Calibri" panose="020F0502020204030204" pitchFamily="34" charset="0"/>
              <a:cs typeface="Calibri" panose="020F0502020204030204" pitchFamily="34" charset="0"/>
            </a:endParaRPr>
          </a:p>
          <a:p>
            <a:pPr marL="228600">
              <a:lnSpc>
                <a:spcPct val="115000"/>
              </a:lnSpc>
            </a:pPr>
            <a:r>
              <a:rPr lang="en-GB" sz="2000" dirty="0">
                <a:effectLst/>
                <a:latin typeface="Calibri" panose="020F0502020204030204" pitchFamily="34" charset="0"/>
                <a:ea typeface="Calibri" panose="020F0502020204030204" pitchFamily="34" charset="0"/>
                <a:cs typeface="Calibri" panose="020F0502020204030204" pitchFamily="34" charset="0"/>
              </a:rPr>
              <a:t>6. </a:t>
            </a:r>
            <a:r>
              <a:rPr lang="en-GB" sz="2000" b="1" dirty="0">
                <a:effectLst/>
                <a:latin typeface="Calibri" panose="020F0502020204030204" pitchFamily="34" charset="0"/>
                <a:ea typeface="Calibri" panose="020F0502020204030204" pitchFamily="34" charset="0"/>
                <a:cs typeface="Calibri" panose="020F0502020204030204" pitchFamily="34" charset="0"/>
              </a:rPr>
              <a:t>Energy-Efficient Appliances</a:t>
            </a:r>
            <a:r>
              <a:rPr lang="en-GB" sz="2000" dirty="0">
                <a:effectLst/>
                <a:latin typeface="Calibri" panose="020F0502020204030204" pitchFamily="34" charset="0"/>
                <a:ea typeface="Calibri" panose="020F0502020204030204" pitchFamily="34" charset="0"/>
                <a:cs typeface="Calibri" panose="020F0502020204030204" pitchFamily="34" charset="0"/>
              </a:rPr>
              <a:t>: invest in energy-efficient appliances with high Energy Star ratings. These consume less electricity while providing the same functionality.</a:t>
            </a:r>
            <a:endParaRPr lang="it-IT" sz="2000" dirty="0">
              <a:effectLst/>
              <a:latin typeface="Calibri" panose="020F0502020204030204" pitchFamily="34" charset="0"/>
              <a:ea typeface="Calibri" panose="020F0502020204030204" pitchFamily="34" charset="0"/>
              <a:cs typeface="Calibri" panose="020F0502020204030204" pitchFamily="34" charset="0"/>
            </a:endParaRPr>
          </a:p>
          <a:p>
            <a:pPr marL="228600">
              <a:lnSpc>
                <a:spcPct val="115000"/>
              </a:lnSpc>
            </a:pPr>
            <a:r>
              <a:rPr lang="en-GB" sz="2000" dirty="0">
                <a:effectLst/>
                <a:latin typeface="Calibri" panose="020F0502020204030204" pitchFamily="34" charset="0"/>
                <a:ea typeface="Calibri" panose="020F0502020204030204" pitchFamily="34" charset="0"/>
                <a:cs typeface="Calibri" panose="020F0502020204030204" pitchFamily="34" charset="0"/>
              </a:rPr>
              <a:t>7. </a:t>
            </a:r>
            <a:r>
              <a:rPr lang="en-GB" sz="2000" b="1" dirty="0">
                <a:effectLst/>
                <a:latin typeface="Calibri" panose="020F0502020204030204" pitchFamily="34" charset="0"/>
                <a:ea typeface="Calibri" panose="020F0502020204030204" pitchFamily="34" charset="0"/>
                <a:cs typeface="Calibri" panose="020F0502020204030204" pitchFamily="34" charset="0"/>
              </a:rPr>
              <a:t>Regular Maintenance</a:t>
            </a:r>
            <a:r>
              <a:rPr lang="en-GB" sz="2000" dirty="0">
                <a:effectLst/>
                <a:latin typeface="Calibri" panose="020F0502020204030204" pitchFamily="34" charset="0"/>
                <a:ea typeface="Calibri" panose="020F0502020204030204" pitchFamily="34" charset="0"/>
                <a:cs typeface="Calibri" panose="020F0502020204030204" pitchFamily="34" charset="0"/>
              </a:rPr>
              <a:t>: keep appliances well-maintained to ensure optimal performance. Clean filters, check seals, and perform necessary repairs to prevent energy loss.</a:t>
            </a:r>
            <a:endParaRPr lang="it-IT" sz="2000" dirty="0">
              <a:effectLst/>
              <a:latin typeface="Calibri" panose="020F0502020204030204" pitchFamily="34" charset="0"/>
              <a:ea typeface="Calibri" panose="020F0502020204030204" pitchFamily="34" charset="0"/>
              <a:cs typeface="Calibri" panose="020F0502020204030204" pitchFamily="34" charset="0"/>
            </a:endParaRPr>
          </a:p>
          <a:p>
            <a:pPr marL="228600">
              <a:lnSpc>
                <a:spcPct val="115000"/>
              </a:lnSpc>
            </a:pPr>
            <a:r>
              <a:rPr lang="en-GB" sz="2000" dirty="0">
                <a:effectLst/>
                <a:latin typeface="Calibri" panose="020F0502020204030204" pitchFamily="34" charset="0"/>
                <a:ea typeface="Calibri" panose="020F0502020204030204" pitchFamily="34" charset="0"/>
                <a:cs typeface="Calibri" panose="020F0502020204030204" pitchFamily="34" charset="0"/>
              </a:rPr>
              <a:t>8. </a:t>
            </a:r>
            <a:r>
              <a:rPr lang="en-GB" sz="2000" b="1" dirty="0">
                <a:effectLst/>
                <a:latin typeface="Calibri" panose="020F0502020204030204" pitchFamily="34" charset="0"/>
                <a:ea typeface="Calibri" panose="020F0502020204030204" pitchFamily="34" charset="0"/>
                <a:cs typeface="Calibri" panose="020F0502020204030204" pitchFamily="34" charset="0"/>
              </a:rPr>
              <a:t>Educate Household Members</a:t>
            </a:r>
            <a:r>
              <a:rPr lang="en-GB" sz="2000" dirty="0">
                <a:effectLst/>
                <a:latin typeface="Calibri" panose="020F0502020204030204" pitchFamily="34" charset="0"/>
                <a:ea typeface="Calibri" panose="020F0502020204030204" pitchFamily="34" charset="0"/>
                <a:cs typeface="Calibri" panose="020F0502020204030204" pitchFamily="34" charset="0"/>
              </a:rPr>
              <a:t>: encourage everyone in the household to adopt energy-saving habits, such as turning off lights when leaving a room and unplugging devices not in use.</a:t>
            </a:r>
            <a:endParaRPr lang="it-IT" sz="2000" dirty="0">
              <a:effectLst/>
              <a:latin typeface="Calibri" panose="020F0502020204030204" pitchFamily="34" charset="0"/>
              <a:ea typeface="Calibri" panose="020F0502020204030204" pitchFamily="34" charset="0"/>
              <a:cs typeface="Calibri" panose="020F0502020204030204" pitchFamily="34" charset="0"/>
            </a:endParaRPr>
          </a:p>
          <a:p>
            <a:pPr marL="228600">
              <a:lnSpc>
                <a:spcPct val="115000"/>
              </a:lnSpc>
            </a:pPr>
            <a:r>
              <a:rPr lang="en-GB" sz="2000" dirty="0">
                <a:effectLst/>
                <a:latin typeface="Calibri" panose="020F0502020204030204" pitchFamily="34" charset="0"/>
                <a:ea typeface="Calibri" panose="020F0502020204030204" pitchFamily="34" charset="0"/>
                <a:cs typeface="Calibri" panose="020F0502020204030204" pitchFamily="34" charset="0"/>
              </a:rPr>
              <a:t>By leveraging smart technologies and cultivating mindful habits, it is possible to significantly reduce electricity consumption and </a:t>
            </a:r>
          </a:p>
          <a:p>
            <a:pPr marL="228600">
              <a:lnSpc>
                <a:spcPct val="115000"/>
              </a:lnSpc>
            </a:pPr>
            <a:r>
              <a:rPr lang="en-GB" sz="2000" dirty="0">
                <a:effectLst/>
                <a:latin typeface="Calibri" panose="020F0502020204030204" pitchFamily="34" charset="0"/>
                <a:ea typeface="Calibri" panose="020F0502020204030204" pitchFamily="34" charset="0"/>
                <a:cs typeface="Calibri" panose="020F0502020204030204" pitchFamily="34" charset="0"/>
              </a:rPr>
              <a:t>enhance home’s energy efficiency.</a:t>
            </a:r>
            <a:endParaRPr lang="it-IT" sz="2000" dirty="0">
              <a:effectLst/>
              <a:latin typeface="Calibri" panose="020F0502020204030204" pitchFamily="34" charset="0"/>
              <a:ea typeface="Calibri" panose="020F0502020204030204" pitchFamily="34" charset="0"/>
              <a:cs typeface="Calibri" panose="020F0502020204030204" pitchFamily="34" charset="0"/>
            </a:endParaRPr>
          </a:p>
          <a:p>
            <a:pPr marL="230505" marR="0" lvl="0" indent="0" algn="l" rtl="0">
              <a:lnSpc>
                <a:spcPct val="150000"/>
              </a:lnSpc>
              <a:spcBef>
                <a:spcPts val="0"/>
              </a:spcBef>
              <a:spcAft>
                <a:spcPts val="1200"/>
              </a:spcAft>
              <a:buNone/>
            </a:pPr>
            <a:endParaRPr sz="20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39724435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12"/>
          <p:cNvSpPr txBox="1"/>
          <p:nvPr/>
        </p:nvSpPr>
        <p:spPr>
          <a:xfrm>
            <a:off x="838199" y="2629911"/>
            <a:ext cx="13695947" cy="5231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GB" sz="2800" b="1" i="0" u="none" strike="noStrike" cap="none">
                <a:solidFill>
                  <a:srgbClr val="0B6922"/>
                </a:solidFill>
                <a:latin typeface="Calibri"/>
                <a:ea typeface="Calibri"/>
                <a:cs typeface="Calibri"/>
                <a:sym typeface="Calibri"/>
              </a:rPr>
              <a:t>Unit 1 - Pro-environmental management of electricity</a:t>
            </a:r>
            <a:endParaRPr/>
          </a:p>
        </p:txBody>
      </p:sp>
      <p:sp>
        <p:nvSpPr>
          <p:cNvPr id="156" name="Google Shape;156;p12"/>
          <p:cNvSpPr txBox="1"/>
          <p:nvPr/>
        </p:nvSpPr>
        <p:spPr>
          <a:xfrm>
            <a:off x="643327" y="4190989"/>
            <a:ext cx="7916057" cy="5216772"/>
          </a:xfrm>
          <a:prstGeom prst="rect">
            <a:avLst/>
          </a:prstGeom>
          <a:noFill/>
          <a:ln>
            <a:noFill/>
          </a:ln>
        </p:spPr>
        <p:txBody>
          <a:bodyPr spcFirstLastPara="1" wrap="square" lIns="91425" tIns="45700" rIns="91425" bIns="45700" anchor="t" anchorCtr="0">
            <a:spAutoFit/>
          </a:bodyPr>
          <a:lstStyle/>
          <a:p>
            <a:pPr marL="228600" marR="0" lvl="0" indent="0" algn="l" rtl="0">
              <a:lnSpc>
                <a:spcPct val="150000"/>
              </a:lnSpc>
              <a:spcBef>
                <a:spcPts val="0"/>
              </a:spcBef>
              <a:spcAft>
                <a:spcPts val="0"/>
              </a:spcAft>
              <a:buNone/>
            </a:pPr>
            <a:r>
              <a:rPr lang="en-GB" sz="2000" b="0" i="0" u="none" strike="noStrike" cap="none" dirty="0">
                <a:solidFill>
                  <a:srgbClr val="000000"/>
                </a:solidFill>
                <a:latin typeface="Calibri"/>
                <a:ea typeface="Calibri"/>
                <a:cs typeface="Calibri"/>
                <a:sym typeface="Calibri"/>
              </a:rPr>
              <a:t>1. Educate Household Members: encourage everyone to adopt energy-saving habits and be mindful of electricity use. </a:t>
            </a:r>
            <a:endParaRPr sz="2000" b="0" i="0" u="none" strike="noStrike" cap="none" dirty="0">
              <a:solidFill>
                <a:srgbClr val="000000"/>
              </a:solidFill>
              <a:latin typeface="Calibri"/>
              <a:ea typeface="Calibri"/>
              <a:cs typeface="Calibri"/>
              <a:sym typeface="Calibri"/>
            </a:endParaRPr>
          </a:p>
          <a:p>
            <a:pPr marL="228600" marR="0" lvl="0" indent="0" algn="l" rtl="0">
              <a:lnSpc>
                <a:spcPct val="150000"/>
              </a:lnSpc>
              <a:spcBef>
                <a:spcPts val="0"/>
              </a:spcBef>
              <a:spcAft>
                <a:spcPts val="0"/>
              </a:spcAft>
              <a:buNone/>
            </a:pPr>
            <a:r>
              <a:rPr lang="en-GB" sz="2000" b="0" i="0" u="none" strike="noStrike" cap="none" dirty="0">
                <a:solidFill>
                  <a:srgbClr val="000000"/>
                </a:solidFill>
                <a:latin typeface="Calibri"/>
                <a:ea typeface="Calibri"/>
                <a:cs typeface="Calibri"/>
                <a:sym typeface="Calibri"/>
              </a:rPr>
              <a:t>2. Use </a:t>
            </a:r>
            <a:r>
              <a:rPr lang="en-GB" sz="2000" b="1" i="0" u="none" strike="noStrike" cap="none" dirty="0">
                <a:solidFill>
                  <a:srgbClr val="000000"/>
                </a:solidFill>
                <a:latin typeface="Calibri"/>
                <a:ea typeface="Calibri"/>
                <a:cs typeface="Calibri"/>
                <a:sym typeface="Calibri"/>
              </a:rPr>
              <a:t>Smart Thermostats</a:t>
            </a:r>
            <a:r>
              <a:rPr lang="en-GB" sz="2000" b="0" i="0" u="none" strike="noStrike" cap="none" dirty="0">
                <a:solidFill>
                  <a:srgbClr val="000000"/>
                </a:solidFill>
                <a:latin typeface="Calibri"/>
                <a:ea typeface="Calibri"/>
                <a:cs typeface="Calibri"/>
                <a:sym typeface="Calibri"/>
              </a:rPr>
              <a:t>: install smart thermostats to optimise heating and cooling based on occupancy and preferences.</a:t>
            </a:r>
            <a:endParaRPr sz="2000" b="0" i="0" u="none" strike="noStrike" cap="none" dirty="0">
              <a:solidFill>
                <a:srgbClr val="000000"/>
              </a:solidFill>
              <a:latin typeface="Calibri"/>
              <a:ea typeface="Calibri"/>
              <a:cs typeface="Calibri"/>
              <a:sym typeface="Calibri"/>
            </a:endParaRPr>
          </a:p>
          <a:p>
            <a:pPr marL="228600" marR="0" lvl="0" indent="0" algn="l" rtl="0">
              <a:lnSpc>
                <a:spcPct val="150000"/>
              </a:lnSpc>
              <a:spcBef>
                <a:spcPts val="0"/>
              </a:spcBef>
              <a:spcAft>
                <a:spcPts val="0"/>
              </a:spcAft>
              <a:buNone/>
            </a:pPr>
            <a:r>
              <a:rPr lang="en-GB" sz="2000" b="0" i="0" u="none" strike="noStrike" cap="none" dirty="0">
                <a:solidFill>
                  <a:srgbClr val="000000"/>
                </a:solidFill>
                <a:latin typeface="Calibri"/>
                <a:ea typeface="Calibri"/>
                <a:cs typeface="Calibri"/>
                <a:sym typeface="Calibri"/>
              </a:rPr>
              <a:t>3. Implement </a:t>
            </a:r>
            <a:r>
              <a:rPr lang="en-GB" sz="2000" b="1" i="0" u="none" strike="noStrike" cap="none" dirty="0">
                <a:solidFill>
                  <a:srgbClr val="000000"/>
                </a:solidFill>
                <a:latin typeface="Calibri"/>
                <a:ea typeface="Calibri"/>
                <a:cs typeface="Calibri"/>
                <a:sym typeface="Calibri"/>
              </a:rPr>
              <a:t>Energy Monitoring</a:t>
            </a:r>
            <a:r>
              <a:rPr lang="en-GB" sz="2000" b="0" i="0" u="none" strike="noStrike" cap="none" dirty="0">
                <a:solidFill>
                  <a:srgbClr val="000000"/>
                </a:solidFill>
                <a:latin typeface="Calibri"/>
                <a:ea typeface="Calibri"/>
                <a:cs typeface="Calibri"/>
                <a:sym typeface="Calibri"/>
              </a:rPr>
              <a:t>: use energy monitors to track usage patterns and identify high-consumption appliances.</a:t>
            </a:r>
            <a:endParaRPr sz="2000" b="0" i="0" u="none" strike="noStrike" cap="none" dirty="0">
              <a:solidFill>
                <a:srgbClr val="000000"/>
              </a:solidFill>
              <a:latin typeface="Calibri"/>
              <a:ea typeface="Calibri"/>
              <a:cs typeface="Calibri"/>
              <a:sym typeface="Calibri"/>
            </a:endParaRPr>
          </a:p>
          <a:p>
            <a:pPr marL="228600" marR="0" lvl="0" indent="0" algn="l" rtl="0">
              <a:lnSpc>
                <a:spcPct val="150000"/>
              </a:lnSpc>
              <a:spcBef>
                <a:spcPts val="0"/>
              </a:spcBef>
              <a:spcAft>
                <a:spcPts val="0"/>
              </a:spcAft>
              <a:buNone/>
            </a:pPr>
            <a:r>
              <a:rPr lang="en-GB" sz="2000" b="0" i="0" u="none" strike="noStrike" cap="none" dirty="0">
                <a:solidFill>
                  <a:srgbClr val="000000"/>
                </a:solidFill>
                <a:latin typeface="Calibri"/>
                <a:ea typeface="Calibri"/>
                <a:cs typeface="Calibri"/>
                <a:sym typeface="Calibri"/>
              </a:rPr>
              <a:t>4. Utilise </a:t>
            </a:r>
            <a:r>
              <a:rPr lang="en-GB" sz="2000" b="1" i="0" u="none" strike="noStrike" cap="none" dirty="0">
                <a:solidFill>
                  <a:srgbClr val="000000"/>
                </a:solidFill>
                <a:latin typeface="Calibri"/>
                <a:ea typeface="Calibri"/>
                <a:cs typeface="Calibri"/>
                <a:sym typeface="Calibri"/>
              </a:rPr>
              <a:t>Natural Light</a:t>
            </a:r>
            <a:r>
              <a:rPr lang="en-GB" sz="2000" b="0" i="0" u="none" strike="noStrike" cap="none" dirty="0">
                <a:solidFill>
                  <a:srgbClr val="000000"/>
                </a:solidFill>
                <a:latin typeface="Calibri"/>
                <a:ea typeface="Calibri"/>
                <a:cs typeface="Calibri"/>
                <a:sym typeface="Calibri"/>
              </a:rPr>
              <a:t>: maximise daylight by opening curtains and using skylights to reduce reliance on artificial lighting.</a:t>
            </a:r>
            <a:endParaRPr sz="2000" b="0" i="0" u="none" strike="noStrike" cap="none" dirty="0">
              <a:solidFill>
                <a:srgbClr val="000000"/>
              </a:solidFill>
              <a:latin typeface="Calibri"/>
              <a:ea typeface="Calibri"/>
              <a:cs typeface="Calibri"/>
              <a:sym typeface="Calibri"/>
            </a:endParaRPr>
          </a:p>
          <a:p>
            <a:pPr marL="228600" marR="0" lvl="0" indent="0" algn="l" rtl="0">
              <a:lnSpc>
                <a:spcPct val="150000"/>
              </a:lnSpc>
              <a:spcBef>
                <a:spcPts val="0"/>
              </a:spcBef>
              <a:spcAft>
                <a:spcPts val="0"/>
              </a:spcAft>
              <a:buNone/>
            </a:pPr>
            <a:r>
              <a:rPr lang="en-GB" sz="2000" b="0" i="0" u="none" strike="noStrike" cap="none" dirty="0">
                <a:solidFill>
                  <a:srgbClr val="000000"/>
                </a:solidFill>
                <a:latin typeface="Calibri"/>
                <a:ea typeface="Calibri"/>
                <a:cs typeface="Calibri"/>
                <a:sym typeface="Calibri"/>
              </a:rPr>
              <a:t>5. Consider Solar Power: install solar panels to harness renewable energy and reduce dependence on the grid.</a:t>
            </a:r>
            <a:endParaRPr sz="2000" b="0" i="0" u="none" strike="noStrike" cap="none" dirty="0">
              <a:solidFill>
                <a:srgbClr val="000000"/>
              </a:solidFill>
              <a:latin typeface="Calibri"/>
              <a:ea typeface="Calibri"/>
              <a:cs typeface="Calibri"/>
              <a:sym typeface="Calibri"/>
            </a:endParaRPr>
          </a:p>
          <a:p>
            <a:pPr marL="230505" marR="0" lvl="0" indent="0" algn="l" rtl="0">
              <a:lnSpc>
                <a:spcPct val="115000"/>
              </a:lnSpc>
              <a:spcBef>
                <a:spcPts val="0"/>
              </a:spcBef>
              <a:spcAft>
                <a:spcPts val="1200"/>
              </a:spcAft>
              <a:buNone/>
            </a:pPr>
            <a:endParaRPr sz="2000" b="0" i="0" u="none" strike="noStrike" cap="none" dirty="0">
              <a:solidFill>
                <a:srgbClr val="000000"/>
              </a:solidFill>
              <a:latin typeface="Arial"/>
              <a:ea typeface="Arial"/>
              <a:cs typeface="Arial"/>
              <a:sym typeface="Arial"/>
            </a:endParaRPr>
          </a:p>
        </p:txBody>
      </p:sp>
      <p:pic>
        <p:nvPicPr>
          <p:cNvPr id="157" name="Google Shape;157;p12"/>
          <p:cNvPicPr preferRelativeResize="0"/>
          <p:nvPr/>
        </p:nvPicPr>
        <p:blipFill rotWithShape="1">
          <a:blip r:embed="rId3">
            <a:alphaModFix/>
          </a:blip>
          <a:srcRect/>
          <a:stretch/>
        </p:blipFill>
        <p:spPr>
          <a:xfrm>
            <a:off x="6993615" y="3070340"/>
            <a:ext cx="1390650" cy="1219200"/>
          </a:xfrm>
          <a:prstGeom prst="rect">
            <a:avLst/>
          </a:prstGeom>
          <a:noFill/>
          <a:ln>
            <a:noFill/>
          </a:ln>
        </p:spPr>
      </p:pic>
      <p:sp>
        <p:nvSpPr>
          <p:cNvPr id="158" name="Google Shape;158;p12"/>
          <p:cNvSpPr txBox="1"/>
          <p:nvPr/>
        </p:nvSpPr>
        <p:spPr>
          <a:xfrm>
            <a:off x="838199" y="3362688"/>
            <a:ext cx="16295558" cy="83099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GB" sz="2000" b="1" i="0" u="none" strike="noStrike" cap="none" dirty="0">
                <a:solidFill>
                  <a:srgbClr val="000000"/>
                </a:solidFill>
                <a:latin typeface="Calibri"/>
                <a:ea typeface="Calibri"/>
                <a:cs typeface="Calibri"/>
                <a:sym typeface="Calibri"/>
              </a:rPr>
              <a:t>Section 6. Do’s and don’ts </a:t>
            </a:r>
            <a:endParaRPr sz="2000" b="1"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None/>
            </a:pPr>
            <a:br>
              <a:rPr lang="en-GB" sz="1400" b="0" i="0" u="none" strike="noStrike" cap="none" dirty="0">
                <a:solidFill>
                  <a:srgbClr val="000000"/>
                </a:solidFill>
                <a:latin typeface="Arial"/>
                <a:ea typeface="Arial"/>
                <a:cs typeface="Arial"/>
                <a:sym typeface="Arial"/>
              </a:rPr>
            </a:br>
            <a:endParaRPr sz="1400" b="0" i="0" u="none" strike="noStrike" cap="none" dirty="0">
              <a:solidFill>
                <a:srgbClr val="000000"/>
              </a:solidFill>
              <a:latin typeface="Arial"/>
              <a:ea typeface="Arial"/>
              <a:cs typeface="Arial"/>
              <a:sym typeface="Arial"/>
            </a:endParaRPr>
          </a:p>
        </p:txBody>
      </p:sp>
      <p:pic>
        <p:nvPicPr>
          <p:cNvPr id="159" name="Google Shape;159;p12"/>
          <p:cNvPicPr preferRelativeResize="0"/>
          <p:nvPr/>
        </p:nvPicPr>
        <p:blipFill rotWithShape="1">
          <a:blip r:embed="rId4">
            <a:alphaModFix/>
          </a:blip>
          <a:srcRect/>
          <a:stretch/>
        </p:blipFill>
        <p:spPr>
          <a:xfrm>
            <a:off x="15765437" y="3156065"/>
            <a:ext cx="1819275" cy="1047750"/>
          </a:xfrm>
          <a:prstGeom prst="rect">
            <a:avLst/>
          </a:prstGeom>
          <a:noFill/>
          <a:ln>
            <a:noFill/>
          </a:ln>
        </p:spPr>
      </p:pic>
      <p:sp>
        <p:nvSpPr>
          <p:cNvPr id="160" name="Google Shape;160;p12"/>
          <p:cNvSpPr txBox="1"/>
          <p:nvPr/>
        </p:nvSpPr>
        <p:spPr>
          <a:xfrm>
            <a:off x="9144000" y="4190989"/>
            <a:ext cx="7916057" cy="4708941"/>
          </a:xfrm>
          <a:prstGeom prst="rect">
            <a:avLst/>
          </a:prstGeom>
          <a:noFill/>
          <a:ln>
            <a:noFill/>
          </a:ln>
        </p:spPr>
        <p:txBody>
          <a:bodyPr spcFirstLastPara="1" wrap="square" lIns="91425" tIns="45700" rIns="91425" bIns="45700" anchor="t" anchorCtr="0">
            <a:spAutoFit/>
          </a:bodyPr>
          <a:lstStyle/>
          <a:p>
            <a:pPr marL="228600" marR="0" lvl="0" indent="0" algn="l" rtl="0">
              <a:lnSpc>
                <a:spcPct val="150000"/>
              </a:lnSpc>
              <a:spcBef>
                <a:spcPts val="0"/>
              </a:spcBef>
              <a:spcAft>
                <a:spcPts val="0"/>
              </a:spcAft>
              <a:buNone/>
            </a:pPr>
            <a:r>
              <a:rPr lang="en-GB" sz="2000" b="0" i="0" u="none" strike="noStrike" cap="none">
                <a:solidFill>
                  <a:srgbClr val="000000"/>
                </a:solidFill>
                <a:latin typeface="Calibri"/>
                <a:ea typeface="Calibri"/>
                <a:cs typeface="Calibri"/>
                <a:sym typeface="Calibri"/>
              </a:rPr>
              <a:t>1. Don't overuse heating or cooling: refrain from setting thermostats to extreme temperatures; use moderate settings instead.  </a:t>
            </a:r>
            <a:endParaRPr sz="2000" b="0" i="0" u="none" strike="noStrike" cap="none">
              <a:solidFill>
                <a:srgbClr val="000000"/>
              </a:solidFill>
              <a:latin typeface="Calibri"/>
              <a:ea typeface="Calibri"/>
              <a:cs typeface="Calibri"/>
              <a:sym typeface="Calibri"/>
            </a:endParaRPr>
          </a:p>
          <a:p>
            <a:pPr marL="228600" marR="0" lvl="0" indent="0" algn="l" rtl="0">
              <a:lnSpc>
                <a:spcPct val="150000"/>
              </a:lnSpc>
              <a:spcBef>
                <a:spcPts val="0"/>
              </a:spcBef>
              <a:spcAft>
                <a:spcPts val="0"/>
              </a:spcAft>
              <a:buNone/>
            </a:pPr>
            <a:r>
              <a:rPr lang="en-GB" sz="2000" b="0" i="0" u="none" strike="noStrike" cap="none">
                <a:solidFill>
                  <a:srgbClr val="000000"/>
                </a:solidFill>
                <a:latin typeface="Calibri"/>
                <a:ea typeface="Calibri"/>
                <a:cs typeface="Calibri"/>
                <a:sym typeface="Calibri"/>
              </a:rPr>
              <a:t>2. Don't leave devices on standby: avoid leaving electronics plugged in when not in use; unplug them to prevent phantom energy drain.  </a:t>
            </a:r>
            <a:endParaRPr sz="2000" b="0" i="0" u="none" strike="noStrike" cap="none">
              <a:solidFill>
                <a:srgbClr val="000000"/>
              </a:solidFill>
              <a:latin typeface="Calibri"/>
              <a:ea typeface="Calibri"/>
              <a:cs typeface="Calibri"/>
              <a:sym typeface="Calibri"/>
            </a:endParaRPr>
          </a:p>
          <a:p>
            <a:pPr marL="228600" marR="0" lvl="0" indent="0" algn="l" rtl="0">
              <a:lnSpc>
                <a:spcPct val="150000"/>
              </a:lnSpc>
              <a:spcBef>
                <a:spcPts val="0"/>
              </a:spcBef>
              <a:spcAft>
                <a:spcPts val="0"/>
              </a:spcAft>
              <a:buNone/>
            </a:pPr>
            <a:r>
              <a:rPr lang="en-GB" sz="2000" b="0" i="0" u="none" strike="noStrike" cap="none">
                <a:solidFill>
                  <a:srgbClr val="000000"/>
                </a:solidFill>
                <a:latin typeface="Calibri"/>
                <a:ea typeface="Calibri"/>
                <a:cs typeface="Calibri"/>
                <a:sym typeface="Calibri"/>
              </a:rPr>
              <a:t>3. Don't use old, inefficient appliances: avoid keeping outdated appliances that consume excessive energy; consider upgrading to more efficient models.  </a:t>
            </a:r>
            <a:endParaRPr sz="2000" b="0" i="0" u="none" strike="noStrike" cap="none">
              <a:solidFill>
                <a:srgbClr val="000000"/>
              </a:solidFill>
              <a:latin typeface="Calibri"/>
              <a:ea typeface="Calibri"/>
              <a:cs typeface="Calibri"/>
              <a:sym typeface="Calibri"/>
            </a:endParaRPr>
          </a:p>
          <a:p>
            <a:pPr marL="0" marR="0" lvl="0" indent="0" algn="l" rtl="0">
              <a:lnSpc>
                <a:spcPct val="150000"/>
              </a:lnSpc>
              <a:spcBef>
                <a:spcPts val="0"/>
              </a:spcBef>
              <a:spcAft>
                <a:spcPts val="0"/>
              </a:spcAft>
              <a:buNone/>
            </a:pPr>
            <a:r>
              <a:rPr lang="en-GB" sz="2000" b="0" i="0" u="none" strike="noStrike" cap="none">
                <a:solidFill>
                  <a:srgbClr val="000000"/>
                </a:solidFill>
                <a:latin typeface="Calibri"/>
                <a:ea typeface="Calibri"/>
                <a:cs typeface="Calibri"/>
                <a:sym typeface="Calibri"/>
              </a:rPr>
              <a:t>   4. Don't overestimate energy needs: refrain from using more energy      than necessary; be mindful of your consumption </a:t>
            </a:r>
            <a:endParaRPr/>
          </a:p>
          <a:p>
            <a:pPr marL="0" marR="0" lvl="0" indent="0" algn="l" rtl="0">
              <a:lnSpc>
                <a:spcPct val="150000"/>
              </a:lnSpc>
              <a:spcBef>
                <a:spcPts val="0"/>
              </a:spcBef>
              <a:spcAft>
                <a:spcPts val="0"/>
              </a:spcAft>
              <a:buNone/>
            </a:pPr>
            <a:r>
              <a:rPr lang="en-GB" sz="2000" b="0" i="0" u="none" strike="noStrike" cap="none">
                <a:solidFill>
                  <a:srgbClr val="000000"/>
                </a:solidFill>
                <a:latin typeface="Calibri"/>
                <a:ea typeface="Calibri"/>
                <a:cs typeface="Calibri"/>
                <a:sym typeface="Calibri"/>
              </a:rPr>
              <a:t>habits. </a:t>
            </a:r>
            <a:endParaRPr sz="2000" b="0" i="0" u="none" strike="noStrike" cap="none">
              <a:solidFill>
                <a:srgbClr val="000000"/>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13"/>
          <p:cNvSpPr txBox="1"/>
          <p:nvPr/>
        </p:nvSpPr>
        <p:spPr>
          <a:xfrm>
            <a:off x="838199" y="2629911"/>
            <a:ext cx="16535401" cy="5231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GB" sz="2800" b="1" i="0" u="none" strike="noStrike" cap="none">
                <a:solidFill>
                  <a:srgbClr val="0B6922"/>
                </a:solidFill>
                <a:latin typeface="Calibri"/>
                <a:ea typeface="Calibri"/>
                <a:cs typeface="Calibri"/>
                <a:sym typeface="Calibri"/>
              </a:rPr>
              <a:t>Unit 2: Pro-environmental thermal energy management </a:t>
            </a:r>
            <a:endParaRPr/>
          </a:p>
        </p:txBody>
      </p:sp>
      <p:sp>
        <p:nvSpPr>
          <p:cNvPr id="166" name="Google Shape;166;p13"/>
          <p:cNvSpPr txBox="1"/>
          <p:nvPr/>
        </p:nvSpPr>
        <p:spPr>
          <a:xfrm>
            <a:off x="838199" y="3337757"/>
            <a:ext cx="16302038" cy="626321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dirty="0">
                <a:solidFill>
                  <a:srgbClr val="000000"/>
                </a:solidFill>
                <a:latin typeface="Calibri"/>
                <a:ea typeface="Calibri"/>
                <a:cs typeface="Calibri"/>
                <a:sym typeface="Calibri"/>
              </a:rPr>
              <a:t>Section 1: Passive thermal efficiency: how double-glazed windows and insulation can reduce energy demand.</a:t>
            </a:r>
          </a:p>
          <a:p>
            <a:pPr marL="0" marR="0" lvl="0" indent="0" algn="l" rtl="0">
              <a:lnSpc>
                <a:spcPct val="150000"/>
              </a:lnSpc>
              <a:spcBef>
                <a:spcPts val="0"/>
              </a:spcBef>
              <a:spcAft>
                <a:spcPts val="0"/>
              </a:spcAft>
              <a:buClr>
                <a:srgbClr val="000000"/>
              </a:buClr>
              <a:buSzPts val="2000"/>
              <a:buFont typeface="Arial"/>
              <a:buNone/>
            </a:pPr>
            <a:r>
              <a:rPr lang="en-US" sz="2000" b="0" i="0" u="none" strike="noStrike" cap="none" dirty="0">
                <a:solidFill>
                  <a:srgbClr val="000000"/>
                </a:solidFill>
                <a:latin typeface="Calibri"/>
                <a:ea typeface="Calibri"/>
                <a:cs typeface="Calibri"/>
                <a:sym typeface="Calibri"/>
              </a:rPr>
              <a:t>Passive thermal efficiency is achieved by </a:t>
            </a:r>
            <a:r>
              <a:rPr lang="en-US" sz="2000" b="0" i="0" u="none" strike="noStrike" cap="none" dirty="0" err="1">
                <a:solidFill>
                  <a:srgbClr val="000000"/>
                </a:solidFill>
                <a:latin typeface="Calibri"/>
                <a:ea typeface="Calibri"/>
                <a:cs typeface="Calibri"/>
                <a:sym typeface="Calibri"/>
              </a:rPr>
              <a:t>optimising</a:t>
            </a:r>
            <a:r>
              <a:rPr lang="en-US" sz="2000" b="0" i="0" u="none" strike="noStrike" cap="none" dirty="0">
                <a:solidFill>
                  <a:srgbClr val="000000"/>
                </a:solidFill>
                <a:latin typeface="Calibri"/>
                <a:ea typeface="Calibri"/>
                <a:cs typeface="Calibri"/>
                <a:sym typeface="Calibri"/>
              </a:rPr>
              <a:t> a building’s ability to maintain comfortable indoor temperatures without relying heavily on active heating or cooling systems. Key components include double-glazed windows and effective insulation.</a:t>
            </a:r>
          </a:p>
          <a:p>
            <a:pPr marL="0" marR="0" lvl="0" indent="0" algn="l" rtl="0">
              <a:lnSpc>
                <a:spcPct val="150000"/>
              </a:lnSpc>
              <a:spcBef>
                <a:spcPts val="0"/>
              </a:spcBef>
              <a:spcAft>
                <a:spcPts val="0"/>
              </a:spcAft>
              <a:buClr>
                <a:srgbClr val="000000"/>
              </a:buClr>
              <a:buSzPts val="2000"/>
              <a:buFont typeface="Arial"/>
              <a:buNone/>
            </a:pPr>
            <a:r>
              <a:rPr lang="en-US" sz="2000" b="0" i="0" u="none" strike="noStrike" cap="none" dirty="0">
                <a:solidFill>
                  <a:srgbClr val="000000"/>
                </a:solidFill>
                <a:latin typeface="Calibri"/>
                <a:ea typeface="Calibri"/>
                <a:cs typeface="Calibri"/>
                <a:sym typeface="Calibri"/>
              </a:rPr>
              <a:t>How It Works:</a:t>
            </a:r>
          </a:p>
          <a:p>
            <a:pPr marL="0" marR="0" lvl="0" indent="0" algn="l" rtl="0">
              <a:lnSpc>
                <a:spcPct val="150000"/>
              </a:lnSpc>
              <a:spcBef>
                <a:spcPts val="0"/>
              </a:spcBef>
              <a:spcAft>
                <a:spcPts val="0"/>
              </a:spcAft>
              <a:buClr>
                <a:srgbClr val="000000"/>
              </a:buClr>
              <a:buSzPts val="2000"/>
              <a:buFont typeface="Arial"/>
              <a:buNone/>
            </a:pPr>
            <a:endParaRPr lang="en-US" dirty="0"/>
          </a:p>
          <a:p>
            <a:pPr marL="457200" marR="0" lvl="0" indent="-457200" algn="l" rtl="0">
              <a:lnSpc>
                <a:spcPct val="150000"/>
              </a:lnSpc>
              <a:spcBef>
                <a:spcPts val="0"/>
              </a:spcBef>
              <a:spcAft>
                <a:spcPts val="0"/>
              </a:spcAft>
              <a:buClr>
                <a:srgbClr val="000000"/>
              </a:buClr>
              <a:buSzPts val="2000"/>
              <a:buFont typeface="Arial"/>
              <a:buAutoNum type="arabicPeriod"/>
            </a:pPr>
            <a:r>
              <a:rPr lang="en-US" sz="2000" b="1" i="0" u="none" strike="noStrike" cap="none" dirty="0">
                <a:solidFill>
                  <a:srgbClr val="000000"/>
                </a:solidFill>
                <a:latin typeface="Calibri"/>
                <a:ea typeface="Calibri"/>
                <a:cs typeface="Calibri"/>
                <a:sym typeface="Calibri"/>
              </a:rPr>
              <a:t>Double-Glazed Windows</a:t>
            </a:r>
            <a:r>
              <a:rPr lang="en-US" sz="2000" b="0" i="0" u="none" strike="noStrike" cap="none" dirty="0">
                <a:solidFill>
                  <a:srgbClr val="000000"/>
                </a:solidFill>
                <a:latin typeface="Calibri"/>
                <a:ea typeface="Calibri"/>
                <a:cs typeface="Calibri"/>
                <a:sym typeface="Calibri"/>
              </a:rPr>
              <a:t>: these windows consist of two panes of glass with a layer of air or gas (like argon) between them. This design significantly reduces heat transfer, keeping homes warm in winter and cooler in summer. By </a:t>
            </a:r>
          </a:p>
          <a:p>
            <a:pPr marR="0" lvl="0" algn="l" rtl="0">
              <a:lnSpc>
                <a:spcPct val="150000"/>
              </a:lnSpc>
              <a:spcBef>
                <a:spcPts val="0"/>
              </a:spcBef>
              <a:spcAft>
                <a:spcPts val="0"/>
              </a:spcAft>
              <a:buClr>
                <a:srgbClr val="000000"/>
              </a:buClr>
              <a:buSzPts val="2000"/>
            </a:pPr>
            <a:r>
              <a:rPr lang="en-US" sz="2000" b="0" i="0" u="none" strike="noStrike" cap="none" dirty="0" err="1">
                <a:solidFill>
                  <a:srgbClr val="000000"/>
                </a:solidFill>
                <a:latin typeface="Calibri"/>
                <a:ea typeface="Calibri"/>
                <a:cs typeface="Calibri"/>
                <a:sym typeface="Calibri"/>
              </a:rPr>
              <a:t>minimising</a:t>
            </a:r>
            <a:r>
              <a:rPr lang="en-US" sz="2000" b="0" i="0" u="none" strike="noStrike" cap="none" dirty="0">
                <a:solidFill>
                  <a:srgbClr val="000000"/>
                </a:solidFill>
                <a:latin typeface="Calibri"/>
                <a:ea typeface="Calibri"/>
                <a:cs typeface="Calibri"/>
                <a:sym typeface="Calibri"/>
              </a:rPr>
              <a:t> heat loss, double-glazed windows can lead to substantial energy savings.</a:t>
            </a:r>
          </a:p>
          <a:p>
            <a:pPr marL="457200" indent="-457200">
              <a:lnSpc>
                <a:spcPct val="150000"/>
              </a:lnSpc>
              <a:buSzPts val="2000"/>
              <a:buAutoNum type="arabicPeriod" startAt="2"/>
            </a:pPr>
            <a:r>
              <a:rPr lang="en-GB" sz="2000" b="1" i="0" u="none" strike="noStrike" cap="none" dirty="0">
                <a:solidFill>
                  <a:srgbClr val="000000"/>
                </a:solidFill>
                <a:latin typeface="Calibri"/>
                <a:ea typeface="Calibri"/>
                <a:cs typeface="Calibri"/>
                <a:sym typeface="Calibri"/>
              </a:rPr>
              <a:t>Insulation</a:t>
            </a:r>
            <a:r>
              <a:rPr lang="en-GB" sz="2000" b="0" i="0" u="none" strike="noStrike" cap="none" dirty="0">
                <a:solidFill>
                  <a:srgbClr val="000000"/>
                </a:solidFill>
                <a:latin typeface="Calibri"/>
                <a:ea typeface="Calibri"/>
                <a:cs typeface="Calibri"/>
                <a:sym typeface="Calibri"/>
              </a:rPr>
              <a:t>: </a:t>
            </a:r>
            <a:r>
              <a:rPr lang="en-GB" sz="2000" dirty="0">
                <a:effectLst/>
                <a:latin typeface="Calibri" panose="020F0502020204030204" pitchFamily="34" charset="0"/>
                <a:ea typeface="Calibri" panose="020F0502020204030204" pitchFamily="34" charset="0"/>
              </a:rPr>
              <a:t>proper insulation in walls, roofs, and floors prevents heat from </a:t>
            </a:r>
          </a:p>
          <a:p>
            <a:pPr>
              <a:lnSpc>
                <a:spcPct val="150000"/>
              </a:lnSpc>
              <a:buSzPts val="2000"/>
            </a:pPr>
            <a:r>
              <a:rPr lang="en-GB" sz="2000" dirty="0">
                <a:effectLst/>
                <a:latin typeface="Calibri" panose="020F0502020204030204" pitchFamily="34" charset="0"/>
                <a:ea typeface="Calibri" panose="020F0502020204030204" pitchFamily="34" charset="0"/>
              </a:rPr>
              <a:t>escaping in winter and entering in summer. Materials like fibreglass, foam, and cellulose </a:t>
            </a:r>
          </a:p>
          <a:p>
            <a:pPr>
              <a:lnSpc>
                <a:spcPct val="150000"/>
              </a:lnSpc>
              <a:buSzPts val="2000"/>
            </a:pPr>
            <a:r>
              <a:rPr lang="en-GB" sz="2000" dirty="0">
                <a:effectLst/>
                <a:latin typeface="Calibri" panose="020F0502020204030204" pitchFamily="34" charset="0"/>
                <a:ea typeface="Calibri" panose="020F0502020204030204" pitchFamily="34" charset="0"/>
              </a:rPr>
              <a:t>are commonly used. High-quality insulation can maintain indoor temperatures, reducing </a:t>
            </a:r>
          </a:p>
          <a:p>
            <a:pPr>
              <a:lnSpc>
                <a:spcPct val="150000"/>
              </a:lnSpc>
              <a:buSzPts val="2000"/>
            </a:pPr>
            <a:r>
              <a:rPr lang="en-GB" sz="2000" dirty="0">
                <a:effectLst/>
                <a:latin typeface="Calibri" panose="020F0502020204030204" pitchFamily="34" charset="0"/>
                <a:ea typeface="Calibri" panose="020F0502020204030204" pitchFamily="34" charset="0"/>
              </a:rPr>
              <a:t>the need for heating and cooling systems to work as hard.</a:t>
            </a:r>
            <a:endParaRPr lang="it-IT" sz="2000" dirty="0">
              <a:effectLst/>
              <a:latin typeface="Arial" panose="020B0604020202020204" pitchFamily="34" charset="0"/>
              <a:ea typeface="Arial" panose="020B0604020202020204" pitchFamily="34" charset="0"/>
            </a:endParaRPr>
          </a:p>
          <a:p>
            <a:pPr marR="0" lvl="0" algn="l" rtl="0">
              <a:lnSpc>
                <a:spcPct val="150000"/>
              </a:lnSpc>
              <a:spcBef>
                <a:spcPts val="0"/>
              </a:spcBef>
              <a:spcAft>
                <a:spcPts val="0"/>
              </a:spcAft>
              <a:buClr>
                <a:srgbClr val="000000"/>
              </a:buClr>
              <a:buSzPts val="2000"/>
            </a:pPr>
            <a:endParaRPr sz="2000" b="0" i="0" u="none" strike="noStrike" cap="none" dirty="0">
              <a:solidFill>
                <a:schemeClr val="dk1"/>
              </a:solidFill>
              <a:latin typeface="Calibri"/>
              <a:ea typeface="Calibri"/>
              <a:cs typeface="Calibri"/>
              <a:sym typeface="Calibri"/>
            </a:endParaRPr>
          </a:p>
          <a:p>
            <a:pPr marL="457200" marR="0" lvl="0" indent="-330200" algn="l" rtl="0">
              <a:lnSpc>
                <a:spcPct val="150000"/>
              </a:lnSpc>
              <a:spcBef>
                <a:spcPts val="0"/>
              </a:spcBef>
              <a:spcAft>
                <a:spcPts val="0"/>
              </a:spcAft>
              <a:buClr>
                <a:srgbClr val="000000"/>
              </a:buClr>
              <a:buSzPts val="2000"/>
              <a:buFont typeface="Arial"/>
              <a:buNone/>
            </a:pPr>
            <a:endParaRPr sz="2000" b="0" i="0" u="none" strike="noStrike" cap="none" dirty="0">
              <a:solidFill>
                <a:schemeClr val="dk1"/>
              </a:solidFill>
              <a:latin typeface="Calibri"/>
              <a:ea typeface="Calibri"/>
              <a:cs typeface="Calibri"/>
              <a:sym typeface="Calibri"/>
            </a:endParaRPr>
          </a:p>
        </p:txBody>
      </p:sp>
      <p:pic>
        <p:nvPicPr>
          <p:cNvPr id="167" name="Google Shape;167;p13" descr="tetto in sedum con luce sul tetto - green roof foto e immagini stock"/>
          <p:cNvPicPr preferRelativeResize="0"/>
          <p:nvPr/>
        </p:nvPicPr>
        <p:blipFill rotWithShape="1">
          <a:blip r:embed="rId3">
            <a:alphaModFix/>
          </a:blip>
          <a:srcRect/>
          <a:stretch/>
        </p:blipFill>
        <p:spPr>
          <a:xfrm>
            <a:off x="10104119" y="6172199"/>
            <a:ext cx="3940543" cy="2774047"/>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64">
          <a:extLst>
            <a:ext uri="{FF2B5EF4-FFF2-40B4-BE49-F238E27FC236}">
              <a16:creationId xmlns:a16="http://schemas.microsoft.com/office/drawing/2014/main" id="{2ACD5B62-80AF-8419-DD2F-3403B9D1B90E}"/>
            </a:ext>
          </a:extLst>
        </p:cNvPr>
        <p:cNvGrpSpPr/>
        <p:nvPr/>
      </p:nvGrpSpPr>
      <p:grpSpPr>
        <a:xfrm>
          <a:off x="0" y="0"/>
          <a:ext cx="0" cy="0"/>
          <a:chOff x="0" y="0"/>
          <a:chExt cx="0" cy="0"/>
        </a:xfrm>
      </p:grpSpPr>
      <p:sp>
        <p:nvSpPr>
          <p:cNvPr id="165" name="Google Shape;165;p13">
            <a:extLst>
              <a:ext uri="{FF2B5EF4-FFF2-40B4-BE49-F238E27FC236}">
                <a16:creationId xmlns:a16="http://schemas.microsoft.com/office/drawing/2014/main" id="{7DC7B7BF-B1D5-1364-13C6-E08D9D7A9B73}"/>
              </a:ext>
            </a:extLst>
          </p:cNvPr>
          <p:cNvSpPr txBox="1"/>
          <p:nvPr/>
        </p:nvSpPr>
        <p:spPr>
          <a:xfrm>
            <a:off x="838199" y="2629911"/>
            <a:ext cx="16535401" cy="5231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GB" sz="2800" b="1" i="0" u="none" strike="noStrike" cap="none">
                <a:solidFill>
                  <a:srgbClr val="0B6922"/>
                </a:solidFill>
                <a:latin typeface="Calibri"/>
                <a:ea typeface="Calibri"/>
                <a:cs typeface="Calibri"/>
                <a:sym typeface="Calibri"/>
              </a:rPr>
              <a:t>Unit 2: Pro-environmental thermal energy management </a:t>
            </a:r>
            <a:endParaRPr/>
          </a:p>
        </p:txBody>
      </p:sp>
      <p:sp>
        <p:nvSpPr>
          <p:cNvPr id="166" name="Google Shape;166;p13">
            <a:extLst>
              <a:ext uri="{FF2B5EF4-FFF2-40B4-BE49-F238E27FC236}">
                <a16:creationId xmlns:a16="http://schemas.microsoft.com/office/drawing/2014/main" id="{57AEF569-CDDD-6741-3F99-07EA589650FE}"/>
              </a:ext>
            </a:extLst>
          </p:cNvPr>
          <p:cNvSpPr txBox="1"/>
          <p:nvPr/>
        </p:nvSpPr>
        <p:spPr>
          <a:xfrm>
            <a:off x="838199" y="3337757"/>
            <a:ext cx="12832081" cy="5170606"/>
          </a:xfrm>
          <a:prstGeom prst="rect">
            <a:avLst/>
          </a:prstGeom>
          <a:noFill/>
          <a:ln>
            <a:noFill/>
          </a:ln>
        </p:spPr>
        <p:txBody>
          <a:bodyPr spcFirstLastPara="1" wrap="square" lIns="91425" tIns="45700" rIns="91425" bIns="45700" anchor="t" anchorCtr="0">
            <a:spAutoFit/>
          </a:bodyPr>
          <a:lstStyle/>
          <a:p>
            <a:pPr marL="228600">
              <a:lnSpc>
                <a:spcPct val="150000"/>
              </a:lnSpc>
            </a:pPr>
            <a:r>
              <a:rPr lang="en-GB" sz="2000" dirty="0">
                <a:effectLst/>
                <a:latin typeface="Calibri" panose="020F0502020204030204" pitchFamily="34" charset="0"/>
                <a:ea typeface="Calibri" panose="020F0502020204030204" pitchFamily="34" charset="0"/>
                <a:cs typeface="Calibri" panose="020F0502020204030204" pitchFamily="34" charset="0"/>
              </a:rPr>
              <a:t>There are also the DIY techniques related to this topic:</a:t>
            </a:r>
            <a:endParaRPr lang="it-IT" sz="2000" dirty="0">
              <a:effectLst/>
              <a:latin typeface="Calibri" panose="020F0502020204030204" pitchFamily="34" charset="0"/>
              <a:ea typeface="Calibri" panose="020F0502020204030204" pitchFamily="34" charset="0"/>
              <a:cs typeface="Calibri" panose="020F0502020204030204" pitchFamily="34" charset="0"/>
            </a:endParaRPr>
          </a:p>
          <a:p>
            <a:pPr marL="228600">
              <a:lnSpc>
                <a:spcPct val="150000"/>
              </a:lnSpc>
            </a:pPr>
            <a:r>
              <a:rPr lang="en-GB" sz="2000" dirty="0">
                <a:effectLst/>
                <a:latin typeface="Calibri" panose="020F0502020204030204" pitchFamily="34" charset="0"/>
                <a:ea typeface="Calibri" panose="020F0502020204030204" pitchFamily="34" charset="0"/>
                <a:cs typeface="Calibri" panose="020F0502020204030204" pitchFamily="34" charset="0"/>
              </a:rPr>
              <a:t>1. </a:t>
            </a:r>
            <a:r>
              <a:rPr lang="en-GB" sz="2000" b="1" dirty="0">
                <a:effectLst/>
                <a:latin typeface="Calibri" panose="020F0502020204030204" pitchFamily="34" charset="0"/>
                <a:ea typeface="Calibri" panose="020F0502020204030204" pitchFamily="34" charset="0"/>
                <a:cs typeface="Calibri" panose="020F0502020204030204" pitchFamily="34" charset="0"/>
              </a:rPr>
              <a:t>window insulating films</a:t>
            </a:r>
            <a:r>
              <a:rPr lang="en-GB" sz="2000" dirty="0">
                <a:effectLst/>
                <a:latin typeface="Calibri" panose="020F0502020204030204" pitchFamily="34" charset="0"/>
                <a:ea typeface="Calibri" panose="020F0502020204030204" pitchFamily="34" charset="0"/>
                <a:cs typeface="Calibri" panose="020F0502020204030204" pitchFamily="34" charset="0"/>
              </a:rPr>
              <a:t>: apply adhesive films to windows to reduce heat loss. </a:t>
            </a:r>
            <a:r>
              <a:rPr lang="en-GB" sz="2000" b="1" u="sng" dirty="0">
                <a:solidFill>
                  <a:srgbClr val="0000FF"/>
                </a:solidFill>
                <a:effectLst/>
                <a:latin typeface="Calibri" panose="020F0502020204030204" pitchFamily="34" charset="0"/>
                <a:ea typeface="Calibri" panose="020F0502020204030204" pitchFamily="34" charset="0"/>
                <a:cs typeface="Calibri" panose="020F0502020204030204" pitchFamily="34" charset="0"/>
                <a:hlinkClick r:id="rId3"/>
              </a:rPr>
              <a:t>Here</a:t>
            </a:r>
            <a:r>
              <a:rPr lang="en-GB" sz="2000" b="1" dirty="0">
                <a:effectLst/>
                <a:latin typeface="Calibri" panose="020F0502020204030204" pitchFamily="34" charset="0"/>
                <a:ea typeface="Calibri" panose="020F0502020204030204" pitchFamily="34" charset="0"/>
                <a:cs typeface="Calibri" panose="020F0502020204030204" pitchFamily="34" charset="0"/>
              </a:rPr>
              <a:t> </a:t>
            </a:r>
            <a:r>
              <a:rPr lang="en-GB" sz="2000" dirty="0">
                <a:effectLst/>
                <a:latin typeface="Calibri" panose="020F0502020204030204" pitchFamily="34" charset="0"/>
                <a:ea typeface="Calibri" panose="020F0502020204030204" pitchFamily="34" charset="0"/>
                <a:cs typeface="Calibri" panose="020F0502020204030204" pitchFamily="34" charset="0"/>
              </a:rPr>
              <a:t>you can find a DIY very cheap and easy to create</a:t>
            </a:r>
            <a:endParaRPr lang="it-IT" sz="2000" dirty="0">
              <a:effectLst/>
              <a:latin typeface="Calibri" panose="020F0502020204030204" pitchFamily="34" charset="0"/>
              <a:ea typeface="Calibri" panose="020F0502020204030204" pitchFamily="34" charset="0"/>
              <a:cs typeface="Calibri" panose="020F0502020204030204" pitchFamily="34" charset="0"/>
            </a:endParaRPr>
          </a:p>
          <a:p>
            <a:pPr marL="228600">
              <a:lnSpc>
                <a:spcPct val="150000"/>
              </a:lnSpc>
            </a:pPr>
            <a:r>
              <a:rPr lang="en-GB" sz="2000" dirty="0">
                <a:effectLst/>
                <a:latin typeface="Calibri" panose="020F0502020204030204" pitchFamily="34" charset="0"/>
                <a:ea typeface="Calibri" panose="020F0502020204030204" pitchFamily="34" charset="0"/>
                <a:cs typeface="Calibri" panose="020F0502020204030204" pitchFamily="34" charset="0"/>
              </a:rPr>
              <a:t>2. </a:t>
            </a:r>
            <a:r>
              <a:rPr lang="en-GB" sz="2000" b="1" dirty="0">
                <a:effectLst/>
                <a:latin typeface="Calibri" panose="020F0502020204030204" pitchFamily="34" charset="0"/>
                <a:ea typeface="Calibri" panose="020F0502020204030204" pitchFamily="34" charset="0"/>
                <a:cs typeface="Calibri" panose="020F0502020204030204" pitchFamily="34" charset="0"/>
              </a:rPr>
              <a:t>thermal curtains</a:t>
            </a:r>
            <a:r>
              <a:rPr lang="en-GB" sz="2000" dirty="0">
                <a:effectLst/>
                <a:latin typeface="Calibri" panose="020F0502020204030204" pitchFamily="34" charset="0"/>
                <a:ea typeface="Calibri" panose="020F0502020204030204" pitchFamily="34" charset="0"/>
                <a:cs typeface="Calibri" panose="020F0502020204030204" pitchFamily="34" charset="0"/>
              </a:rPr>
              <a:t>: it’s possible to create heavy or lined curtains using insulating materials. For tips on making your own, is possible to see </a:t>
            </a:r>
            <a:r>
              <a:rPr lang="en-GB" sz="2000" b="1" u="sng" dirty="0">
                <a:solidFill>
                  <a:srgbClr val="0000FF"/>
                </a:solidFill>
                <a:effectLst/>
                <a:latin typeface="Calibri" panose="020F0502020204030204" pitchFamily="34" charset="0"/>
                <a:ea typeface="Calibri" panose="020F0502020204030204" pitchFamily="34" charset="0"/>
                <a:cs typeface="Calibri" panose="020F0502020204030204" pitchFamily="34" charset="0"/>
                <a:hlinkClick r:id="rId4"/>
              </a:rPr>
              <a:t>this article</a:t>
            </a:r>
            <a:r>
              <a:rPr lang="en-GB" sz="2000" dirty="0">
                <a:effectLst/>
                <a:latin typeface="Calibri" panose="020F0502020204030204" pitchFamily="34" charset="0"/>
                <a:ea typeface="Calibri" panose="020F0502020204030204" pitchFamily="34" charset="0"/>
                <a:cs typeface="Calibri" panose="020F0502020204030204" pitchFamily="34" charset="0"/>
              </a:rPr>
              <a:t>.</a:t>
            </a:r>
            <a:endParaRPr lang="it-IT" sz="2000" dirty="0">
              <a:effectLst/>
              <a:latin typeface="Calibri" panose="020F0502020204030204" pitchFamily="34" charset="0"/>
              <a:ea typeface="Calibri" panose="020F0502020204030204" pitchFamily="34" charset="0"/>
              <a:cs typeface="Calibri" panose="020F0502020204030204" pitchFamily="34" charset="0"/>
            </a:endParaRPr>
          </a:p>
          <a:p>
            <a:pPr marL="228600">
              <a:lnSpc>
                <a:spcPct val="150000"/>
              </a:lnSpc>
            </a:pPr>
            <a:r>
              <a:rPr lang="en-GB" sz="2000" dirty="0">
                <a:effectLst/>
                <a:latin typeface="Calibri" panose="020F0502020204030204" pitchFamily="34" charset="0"/>
                <a:ea typeface="Calibri" panose="020F0502020204030204" pitchFamily="34" charset="0"/>
                <a:cs typeface="Calibri" panose="020F0502020204030204" pitchFamily="34" charset="0"/>
              </a:rPr>
              <a:t>3. </a:t>
            </a:r>
            <a:r>
              <a:rPr lang="en-GB" sz="2000" b="1" dirty="0">
                <a:effectLst/>
                <a:latin typeface="Calibri" panose="020F0502020204030204" pitchFamily="34" charset="0"/>
                <a:ea typeface="Calibri" panose="020F0502020204030204" pitchFamily="34" charset="0"/>
                <a:cs typeface="Calibri" panose="020F0502020204030204" pitchFamily="34" charset="0"/>
              </a:rPr>
              <a:t>sealing gaps</a:t>
            </a:r>
            <a:r>
              <a:rPr lang="en-GB" sz="2000" dirty="0">
                <a:effectLst/>
                <a:latin typeface="Calibri" panose="020F0502020204030204" pitchFamily="34" charset="0"/>
                <a:ea typeface="Calibri" panose="020F0502020204030204" pitchFamily="34" charset="0"/>
                <a:cs typeface="Calibri" panose="020F0502020204030204" pitchFamily="34" charset="0"/>
              </a:rPr>
              <a:t>: Identifying and sealing cracks or gaps around windows and doors with foam insulation or silicone helps prevent drafts. Learn more about </a:t>
            </a:r>
            <a:r>
              <a:rPr lang="en-GB" sz="2000" b="1" u="sng" dirty="0">
                <a:solidFill>
                  <a:srgbClr val="0000FF"/>
                </a:solidFill>
                <a:effectLst/>
                <a:latin typeface="Calibri" panose="020F0502020204030204" pitchFamily="34" charset="0"/>
                <a:ea typeface="Calibri" panose="020F0502020204030204" pitchFamily="34" charset="0"/>
                <a:cs typeface="Calibri" panose="020F0502020204030204" pitchFamily="34" charset="0"/>
                <a:hlinkClick r:id="rId5"/>
              </a:rPr>
              <a:t>sealing gaps</a:t>
            </a:r>
            <a:r>
              <a:rPr lang="en-GB" sz="2000" dirty="0">
                <a:effectLst/>
                <a:latin typeface="Calibri" panose="020F0502020204030204" pitchFamily="34" charset="0"/>
                <a:ea typeface="Calibri" panose="020F0502020204030204" pitchFamily="34" charset="0"/>
                <a:cs typeface="Calibri" panose="020F0502020204030204" pitchFamily="34" charset="0"/>
              </a:rPr>
              <a:t>.</a:t>
            </a:r>
            <a:endParaRPr lang="it-IT" sz="2000" dirty="0">
              <a:effectLst/>
              <a:latin typeface="Calibri" panose="020F0502020204030204" pitchFamily="34" charset="0"/>
              <a:ea typeface="Calibri" panose="020F0502020204030204" pitchFamily="34" charset="0"/>
              <a:cs typeface="Calibri" panose="020F0502020204030204" pitchFamily="34" charset="0"/>
            </a:endParaRPr>
          </a:p>
          <a:p>
            <a:pPr marL="228600">
              <a:lnSpc>
                <a:spcPct val="150000"/>
              </a:lnSpc>
            </a:pPr>
            <a:r>
              <a:rPr lang="en-GB" sz="2000" dirty="0">
                <a:effectLst/>
                <a:latin typeface="Calibri" panose="020F0502020204030204" pitchFamily="34" charset="0"/>
                <a:ea typeface="Calibri" panose="020F0502020204030204" pitchFamily="34" charset="0"/>
                <a:cs typeface="Calibri" panose="020F0502020204030204" pitchFamily="34" charset="0"/>
              </a:rPr>
              <a:t>4. </a:t>
            </a:r>
            <a:r>
              <a:rPr lang="en-GB" sz="2000" b="1" dirty="0">
                <a:effectLst/>
                <a:latin typeface="Calibri" panose="020F0502020204030204" pitchFamily="34" charset="0"/>
                <a:ea typeface="Calibri" panose="020F0502020204030204" pitchFamily="34" charset="0"/>
                <a:cs typeface="Calibri" panose="020F0502020204030204" pitchFamily="34" charset="0"/>
              </a:rPr>
              <a:t>Insulating wall coverings</a:t>
            </a:r>
            <a:r>
              <a:rPr lang="en-GB" sz="2000" dirty="0">
                <a:effectLst/>
                <a:latin typeface="Calibri" panose="020F0502020204030204" pitchFamily="34" charset="0"/>
                <a:ea typeface="Calibri" panose="020F0502020204030204" pitchFamily="34" charset="0"/>
                <a:cs typeface="Calibri" panose="020F0502020204030204" pitchFamily="34" charset="0"/>
              </a:rPr>
              <a:t>: use rigid insulation panels, such as polystyrene, helps to improve the insulation of internal walls. For guidance, </a:t>
            </a:r>
            <a:r>
              <a:rPr lang="en-GB" sz="2000" b="1" u="sng" dirty="0">
                <a:solidFill>
                  <a:srgbClr val="0000FF"/>
                </a:solidFill>
                <a:effectLst/>
                <a:latin typeface="Calibri" panose="020F0502020204030204" pitchFamily="34" charset="0"/>
                <a:ea typeface="Calibri" panose="020F0502020204030204" pitchFamily="34" charset="0"/>
                <a:cs typeface="Calibri" panose="020F0502020204030204" pitchFamily="34" charset="0"/>
                <a:hlinkClick r:id="rId6"/>
              </a:rPr>
              <a:t>visit this</a:t>
            </a:r>
            <a:r>
              <a:rPr lang="en-GB" sz="2000" dirty="0">
                <a:effectLst/>
                <a:latin typeface="Calibri" panose="020F0502020204030204" pitchFamily="34" charset="0"/>
                <a:ea typeface="Calibri" panose="020F0502020204030204" pitchFamily="34" charset="0"/>
                <a:cs typeface="Calibri" panose="020F0502020204030204" pitchFamily="34" charset="0"/>
              </a:rPr>
              <a:t>.</a:t>
            </a:r>
            <a:endParaRPr lang="it-IT" sz="2000" dirty="0">
              <a:effectLst/>
              <a:latin typeface="Calibri" panose="020F0502020204030204" pitchFamily="34" charset="0"/>
              <a:ea typeface="Calibri" panose="020F0502020204030204" pitchFamily="34" charset="0"/>
              <a:cs typeface="Calibri" panose="020F0502020204030204" pitchFamily="34" charset="0"/>
            </a:endParaRPr>
          </a:p>
          <a:p>
            <a:pPr marL="228600">
              <a:lnSpc>
                <a:spcPct val="150000"/>
              </a:lnSpc>
            </a:pPr>
            <a:r>
              <a:rPr lang="en-GB" sz="2000" dirty="0">
                <a:effectLst/>
                <a:latin typeface="Calibri" panose="020F0502020204030204" pitchFamily="34" charset="0"/>
                <a:ea typeface="Calibri" panose="020F0502020204030204" pitchFamily="34" charset="0"/>
                <a:cs typeface="Calibri" panose="020F0502020204030204" pitchFamily="34" charset="0"/>
              </a:rPr>
              <a:t>5. </a:t>
            </a:r>
            <a:r>
              <a:rPr lang="en-GB" sz="2000" b="1" dirty="0">
                <a:effectLst/>
                <a:latin typeface="Calibri" panose="020F0502020204030204" pitchFamily="34" charset="0"/>
                <a:ea typeface="Calibri" panose="020F0502020204030204" pitchFamily="34" charset="0"/>
                <a:cs typeface="Calibri" panose="020F0502020204030204" pitchFamily="34" charset="0"/>
              </a:rPr>
              <a:t>green roof</a:t>
            </a:r>
            <a:r>
              <a:rPr lang="en-GB" sz="2000" dirty="0">
                <a:effectLst/>
                <a:latin typeface="Calibri" panose="020F0502020204030204" pitchFamily="34" charset="0"/>
                <a:ea typeface="Calibri" panose="020F0502020204030204" pitchFamily="34" charset="0"/>
                <a:cs typeface="Calibri" panose="020F0502020204030204" pitchFamily="34" charset="0"/>
              </a:rPr>
              <a:t>: if there's access to a flat roof, consider creating a green roof. A </a:t>
            </a:r>
            <a:r>
              <a:rPr lang="en-GB" sz="2000" b="1" u="sng" dirty="0">
                <a:solidFill>
                  <a:srgbClr val="0000FF"/>
                </a:solidFill>
                <a:effectLst/>
                <a:latin typeface="Calibri" panose="020F0502020204030204" pitchFamily="34" charset="0"/>
                <a:ea typeface="Calibri" panose="020F0502020204030204" pitchFamily="34" charset="0"/>
                <a:cs typeface="Calibri" panose="020F0502020204030204" pitchFamily="34" charset="0"/>
                <a:hlinkClick r:id="rId7"/>
              </a:rPr>
              <a:t>cheap solution</a:t>
            </a:r>
            <a:r>
              <a:rPr lang="en-GB" sz="2000" dirty="0">
                <a:effectLst/>
                <a:latin typeface="Calibri" panose="020F0502020204030204" pitchFamily="34" charset="0"/>
                <a:ea typeface="Calibri" panose="020F0502020204030204" pitchFamily="34" charset="0"/>
                <a:cs typeface="Calibri" panose="020F0502020204030204" pitchFamily="34" charset="0"/>
              </a:rPr>
              <a:t> for better house insulation.</a:t>
            </a:r>
            <a:endParaRPr lang="it-IT" sz="2000" dirty="0">
              <a:effectLst/>
              <a:latin typeface="Calibri" panose="020F0502020204030204" pitchFamily="34" charset="0"/>
              <a:ea typeface="Calibri" panose="020F0502020204030204" pitchFamily="34" charset="0"/>
              <a:cs typeface="Calibri" panose="020F0502020204030204" pitchFamily="34" charset="0"/>
            </a:endParaRPr>
          </a:p>
        </p:txBody>
      </p:sp>
      <p:pic>
        <p:nvPicPr>
          <p:cNvPr id="3074" name="Picture 2" descr="Isolamento, Izolacja, Pur">
            <a:extLst>
              <a:ext uri="{FF2B5EF4-FFF2-40B4-BE49-F238E27FC236}">
                <a16:creationId xmlns:a16="http://schemas.microsoft.com/office/drawing/2014/main" id="{5B29D81D-1F67-04F3-1A1F-BBB892B8F5F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670280" y="2558197"/>
            <a:ext cx="3433606" cy="51706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90827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4" name="Rectangle 5">
            <a:extLst>
              <a:ext uri="{FF2B5EF4-FFF2-40B4-BE49-F238E27FC236}">
                <a16:creationId xmlns:a16="http://schemas.microsoft.com/office/drawing/2014/main" id="{1F5DFA7A-154A-3593-184F-3D0B19F2C0AB}"/>
              </a:ext>
            </a:extLst>
          </p:cNvPr>
          <p:cNvSpPr>
            <a:spLocks noChangeArrowheads="1"/>
          </p:cNvSpPr>
          <p:nvPr/>
        </p:nvSpPr>
        <p:spPr bwMode="auto">
          <a:xfrm>
            <a:off x="914400" y="2706321"/>
            <a:ext cx="16352520"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it-IT" sz="20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Section 2: Solar panels and heat pumps: active technologies for sustainable home heating</a:t>
            </a:r>
            <a:endParaRPr kumimoji="0" lang="it-IT" altLang="it-IT" sz="20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it-IT" sz="20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it-IT" sz="20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Solar panels and heat pumps are pivotal active technologies for sustainable home heating. </a:t>
            </a:r>
            <a:endParaRPr kumimoji="0" lang="it-IT" altLang="it-IT" sz="20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it-IT" altLang="it-IT" sz="20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5" name="Rectangle 6">
            <a:extLst>
              <a:ext uri="{FF2B5EF4-FFF2-40B4-BE49-F238E27FC236}">
                <a16:creationId xmlns:a16="http://schemas.microsoft.com/office/drawing/2014/main" id="{03B31897-3754-7B65-27A8-DA0124B1F095}"/>
              </a:ext>
            </a:extLst>
          </p:cNvPr>
          <p:cNvSpPr>
            <a:spLocks noChangeArrowheads="1"/>
          </p:cNvSpPr>
          <p:nvPr/>
        </p:nvSpPr>
        <p:spPr bwMode="auto">
          <a:xfrm>
            <a:off x="900430" y="3652143"/>
            <a:ext cx="11917680" cy="51229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50000"/>
              </a:lnSpc>
              <a:spcBef>
                <a:spcPct val="0"/>
              </a:spcBef>
              <a:spcAft>
                <a:spcPct val="0"/>
              </a:spcAft>
              <a:buClrTx/>
              <a:buSzTx/>
              <a:buFontTx/>
              <a:buNone/>
              <a:tabLst/>
            </a:pPr>
            <a:r>
              <a:rPr kumimoji="0" lang="en-GB" altLang="it-IT" sz="20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Solar panels and heat pumps can provide significant energy savings for households.</a:t>
            </a:r>
            <a:endParaRPr lang="it-IT" altLang="it-IT" sz="200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457200" marR="0" lvl="0" indent="-457200" algn="l" defTabSz="914400" rtl="0" eaLnBrk="0" fontAlgn="base" latinLnBrk="0" hangingPunct="0">
              <a:lnSpc>
                <a:spcPct val="150000"/>
              </a:lnSpc>
              <a:spcBef>
                <a:spcPct val="0"/>
              </a:spcBef>
              <a:spcAft>
                <a:spcPct val="0"/>
              </a:spcAft>
              <a:buClrTx/>
              <a:buSzTx/>
              <a:buFont typeface="+mj-lt"/>
              <a:buAutoNum type="arabicPeriod"/>
              <a:tabLst/>
            </a:pPr>
            <a:r>
              <a:rPr kumimoji="0" lang="en-GB" altLang="it-IT" sz="20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Solar Panels</a:t>
            </a:r>
            <a:r>
              <a:rPr kumimoji="0" lang="en-GB" altLang="it-IT" sz="20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 by generating their own electricity, homes can reduce or even eliminate their electricity bills. Depending on the size of the system and local solar irradiance, homeowners can save anywhere from 50% to 100% on their energy costs. In some cases, excess energy can be sold back to the grid, further increasing savings. </a:t>
            </a:r>
          </a:p>
          <a:p>
            <a:pPr marL="457200" marR="0" lvl="0" indent="-457200" algn="l" defTabSz="914400" rtl="0" eaLnBrk="0" fontAlgn="base" latinLnBrk="0" hangingPunct="0">
              <a:lnSpc>
                <a:spcPct val="150000"/>
              </a:lnSpc>
              <a:spcBef>
                <a:spcPct val="0"/>
              </a:spcBef>
              <a:spcAft>
                <a:spcPct val="0"/>
              </a:spcAft>
              <a:buClrTx/>
              <a:buSzTx/>
              <a:buFont typeface="+mj-lt"/>
              <a:buAutoNum type="arabicPeriod"/>
              <a:tabLst/>
            </a:pPr>
            <a:r>
              <a:rPr kumimoji="0" lang="en-GB" altLang="it-IT" sz="20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Heat Pumps</a:t>
            </a:r>
            <a:r>
              <a:rPr kumimoji="0" lang="en-GB" altLang="it-IT" sz="20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 these systems are highly efficient, often providing three to four units of heat for every unit of electricity consumed. This means they can reduce heating costs by 30% to 60% compared to traditional heating systems like gas or electric furnaces.</a:t>
            </a:r>
          </a:p>
          <a:p>
            <a:pPr marR="0" lvl="0" algn="l" defTabSz="914400" rtl="0" eaLnBrk="0" fontAlgn="base" latinLnBrk="0" hangingPunct="0">
              <a:lnSpc>
                <a:spcPct val="150000"/>
              </a:lnSpc>
              <a:spcBef>
                <a:spcPct val="0"/>
              </a:spcBef>
              <a:spcAft>
                <a:spcPct val="0"/>
              </a:spcAft>
              <a:buClrTx/>
              <a:buSzTx/>
              <a:tabLst/>
            </a:pPr>
            <a:endParaRPr kumimoji="0" lang="it-IT" altLang="it-IT" sz="20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en-GB" altLang="it-IT" sz="20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Overall, combining both technologies can lead to substantial annual savings on energy bills, while also contributing to reduced greenhouse gas emissions and a lower environmental impact.</a:t>
            </a:r>
          </a:p>
        </p:txBody>
      </p:sp>
      <p:sp>
        <p:nvSpPr>
          <p:cNvPr id="172" name="Google Shape;172;p14"/>
          <p:cNvSpPr txBox="1"/>
          <p:nvPr/>
        </p:nvSpPr>
        <p:spPr>
          <a:xfrm>
            <a:off x="914400" y="2248911"/>
            <a:ext cx="16535401" cy="5231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GB" sz="2800" b="1" i="0" u="none" strike="noStrike" cap="none">
                <a:solidFill>
                  <a:srgbClr val="0B6922"/>
                </a:solidFill>
                <a:latin typeface="Calibri"/>
                <a:ea typeface="Calibri"/>
                <a:cs typeface="Calibri"/>
                <a:sym typeface="Calibri"/>
              </a:rPr>
              <a:t>Unit 2: Pro-environmental thermal energy management </a:t>
            </a:r>
            <a:endParaRPr/>
          </a:p>
        </p:txBody>
      </p:sp>
      <p:pic>
        <p:nvPicPr>
          <p:cNvPr id="6" name="image11.jpg" descr="moderna installazione di pompe di calore sostenibili per il riscaldamento di acqua e case - heat pump foto e immagini stock">
            <a:extLst>
              <a:ext uri="{FF2B5EF4-FFF2-40B4-BE49-F238E27FC236}">
                <a16:creationId xmlns:a16="http://schemas.microsoft.com/office/drawing/2014/main" id="{168BEBDD-9A6C-808D-0FB3-DB42CAD07C80}"/>
              </a:ext>
            </a:extLst>
          </p:cNvPr>
          <p:cNvPicPr/>
          <p:nvPr/>
        </p:nvPicPr>
        <p:blipFill>
          <a:blip r:embed="rId3"/>
          <a:srcRect/>
          <a:stretch>
            <a:fillRect/>
          </a:stretch>
        </p:blipFill>
        <p:spPr>
          <a:xfrm>
            <a:off x="12818110" y="2891501"/>
            <a:ext cx="4295140" cy="2863215"/>
          </a:xfrm>
          <a:prstGeom prst="rect">
            <a:avLst/>
          </a:prstGeom>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Google Shape;67;p2"/>
          <p:cNvSpPr txBox="1"/>
          <p:nvPr/>
        </p:nvSpPr>
        <p:spPr>
          <a:xfrm>
            <a:off x="1530820" y="2429167"/>
            <a:ext cx="6019800" cy="5231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GB" sz="2800" b="1" i="0" u="none" strike="noStrike" cap="none">
                <a:solidFill>
                  <a:srgbClr val="00C415"/>
                </a:solidFill>
                <a:latin typeface="Calibri"/>
                <a:ea typeface="Calibri"/>
                <a:cs typeface="Calibri"/>
                <a:sym typeface="Calibri"/>
              </a:rPr>
              <a:t>Objectives &amp; Goals </a:t>
            </a:r>
            <a:endParaRPr sz="2800" b="0" i="0" u="none" strike="noStrike" cap="none">
              <a:solidFill>
                <a:srgbClr val="000000"/>
              </a:solidFill>
              <a:latin typeface="Calibri"/>
              <a:ea typeface="Calibri"/>
              <a:cs typeface="Calibri"/>
              <a:sym typeface="Calibri"/>
            </a:endParaRPr>
          </a:p>
        </p:txBody>
      </p:sp>
      <p:pic>
        <p:nvPicPr>
          <p:cNvPr id="68" name="Google Shape;68;p2"/>
          <p:cNvPicPr preferRelativeResize="0"/>
          <p:nvPr/>
        </p:nvPicPr>
        <p:blipFill rotWithShape="1">
          <a:blip r:embed="rId3">
            <a:alphaModFix/>
          </a:blip>
          <a:srcRect/>
          <a:stretch/>
        </p:blipFill>
        <p:spPr>
          <a:xfrm>
            <a:off x="1027489" y="2406916"/>
            <a:ext cx="443371" cy="459853"/>
          </a:xfrm>
          <a:prstGeom prst="rect">
            <a:avLst/>
          </a:prstGeom>
          <a:noFill/>
          <a:ln>
            <a:noFill/>
          </a:ln>
        </p:spPr>
      </p:pic>
      <p:sp>
        <p:nvSpPr>
          <p:cNvPr id="69" name="Google Shape;69;p2"/>
          <p:cNvSpPr txBox="1"/>
          <p:nvPr/>
        </p:nvSpPr>
        <p:spPr>
          <a:xfrm>
            <a:off x="1024325" y="2945433"/>
            <a:ext cx="10040186" cy="461624"/>
          </a:xfrm>
          <a:prstGeom prst="rect">
            <a:avLst/>
          </a:prstGeom>
          <a:noFill/>
          <a:ln>
            <a:noFill/>
          </a:ln>
        </p:spPr>
        <p:txBody>
          <a:bodyPr spcFirstLastPara="1" wrap="square" lIns="91425" tIns="45700" rIns="91425" bIns="45700" anchor="t" anchorCtr="0">
            <a:spAutoFit/>
          </a:bodyPr>
          <a:lstStyle/>
          <a:p>
            <a:pPr marL="0" marR="0" lvl="2" indent="0" algn="just" rtl="0">
              <a:lnSpc>
                <a:spcPct val="100000"/>
              </a:lnSpc>
              <a:spcBef>
                <a:spcPts val="0"/>
              </a:spcBef>
              <a:spcAft>
                <a:spcPts val="0"/>
              </a:spcAft>
              <a:buNone/>
            </a:pPr>
            <a:r>
              <a:rPr lang="en-GB" sz="2400" b="0" i="0" u="none" strike="noStrike" cap="none">
                <a:solidFill>
                  <a:schemeClr val="dk1"/>
                </a:solidFill>
                <a:latin typeface="Calibri"/>
                <a:ea typeface="Calibri"/>
                <a:cs typeface="Calibri"/>
                <a:sym typeface="Calibri"/>
              </a:rPr>
              <a:t>At the end of this module you will be able to:</a:t>
            </a:r>
            <a:endParaRPr sz="2400" b="0" i="0" u="none" strike="noStrike" cap="none">
              <a:solidFill>
                <a:srgbClr val="000000"/>
              </a:solidFill>
              <a:latin typeface="Calibri"/>
              <a:ea typeface="Calibri"/>
              <a:cs typeface="Calibri"/>
              <a:sym typeface="Calibri"/>
            </a:endParaRPr>
          </a:p>
        </p:txBody>
      </p:sp>
      <p:sp>
        <p:nvSpPr>
          <p:cNvPr id="70" name="Google Shape;70;p2"/>
          <p:cNvSpPr txBox="1"/>
          <p:nvPr/>
        </p:nvSpPr>
        <p:spPr>
          <a:xfrm>
            <a:off x="694600" y="3396126"/>
            <a:ext cx="16270500" cy="4524275"/>
          </a:xfrm>
          <a:prstGeom prst="rect">
            <a:avLst/>
          </a:prstGeom>
          <a:noFill/>
          <a:ln>
            <a:noFill/>
          </a:ln>
        </p:spPr>
        <p:txBody>
          <a:bodyPr spcFirstLastPara="1" wrap="square" lIns="91425" tIns="45700" rIns="91425" bIns="45700" anchor="t" anchorCtr="0">
            <a:spAutoFit/>
          </a:bodyPr>
          <a:lstStyle/>
          <a:p>
            <a:pPr marL="342900" marR="0" lvl="0" indent="-342900" algn="l" rtl="0">
              <a:lnSpc>
                <a:spcPct val="150000"/>
              </a:lnSpc>
              <a:spcBef>
                <a:spcPts val="0"/>
              </a:spcBef>
              <a:spcAft>
                <a:spcPts val="0"/>
              </a:spcAft>
              <a:buClr>
                <a:srgbClr val="000000"/>
              </a:buClr>
              <a:buSzPts val="2400"/>
              <a:buFont typeface="Calibri"/>
              <a:buChar char="-"/>
            </a:pPr>
            <a:r>
              <a:rPr lang="en-GB" sz="2400" b="0" i="0" u="none" strike="noStrike" cap="none">
                <a:solidFill>
                  <a:srgbClr val="000000"/>
                </a:solidFill>
                <a:latin typeface="Calibri"/>
                <a:ea typeface="Calibri"/>
                <a:cs typeface="Calibri"/>
                <a:sym typeface="Calibri"/>
              </a:rPr>
              <a:t>To </a:t>
            </a:r>
            <a:r>
              <a:rPr lang="en-GB" sz="2400" b="1" i="0" u="none" strike="noStrike" cap="none">
                <a:solidFill>
                  <a:srgbClr val="000000"/>
                </a:solidFill>
                <a:latin typeface="Calibri"/>
                <a:ea typeface="Calibri"/>
                <a:cs typeface="Calibri"/>
                <a:sym typeface="Calibri"/>
              </a:rPr>
              <a:t>promote awareness </a:t>
            </a:r>
            <a:r>
              <a:rPr lang="en-GB" sz="2400" b="0" i="0" u="none" strike="noStrike" cap="none">
                <a:solidFill>
                  <a:srgbClr val="000000"/>
                </a:solidFill>
                <a:latin typeface="Calibri"/>
                <a:ea typeface="Calibri"/>
                <a:cs typeface="Calibri"/>
                <a:sym typeface="Calibri"/>
              </a:rPr>
              <a:t>among citizens about the importance of responsible energy consumption</a:t>
            </a:r>
            <a:endParaRPr sz="2400" b="0" i="0" u="none" strike="noStrike" cap="none">
              <a:solidFill>
                <a:srgbClr val="000000"/>
              </a:solidFill>
              <a:latin typeface="Calibri"/>
              <a:ea typeface="Calibri"/>
              <a:cs typeface="Calibri"/>
              <a:sym typeface="Calibri"/>
            </a:endParaRPr>
          </a:p>
          <a:p>
            <a:pPr marL="342900" marR="0" lvl="0" indent="-342900" algn="l" rtl="0">
              <a:lnSpc>
                <a:spcPct val="150000"/>
              </a:lnSpc>
              <a:spcBef>
                <a:spcPts val="0"/>
              </a:spcBef>
              <a:spcAft>
                <a:spcPts val="0"/>
              </a:spcAft>
              <a:buClr>
                <a:srgbClr val="000000"/>
              </a:buClr>
              <a:buSzPts val="2400"/>
              <a:buFont typeface="Calibri"/>
              <a:buChar char="-"/>
            </a:pPr>
            <a:r>
              <a:rPr lang="en-GB" sz="2400" b="0" i="0" u="none" strike="noStrike" cap="none">
                <a:solidFill>
                  <a:srgbClr val="000000"/>
                </a:solidFill>
                <a:latin typeface="Calibri"/>
                <a:ea typeface="Calibri"/>
                <a:cs typeface="Calibri"/>
                <a:sym typeface="Calibri"/>
              </a:rPr>
              <a:t>To </a:t>
            </a:r>
            <a:r>
              <a:rPr lang="en-GB" sz="2400" b="1" i="0" u="none" strike="noStrike" cap="none">
                <a:solidFill>
                  <a:srgbClr val="000000"/>
                </a:solidFill>
                <a:latin typeface="Calibri"/>
                <a:ea typeface="Calibri"/>
                <a:cs typeface="Calibri"/>
                <a:sym typeface="Calibri"/>
              </a:rPr>
              <a:t>provide tools and knowledge </a:t>
            </a:r>
            <a:r>
              <a:rPr lang="en-GB" sz="2400" b="0" i="0" u="none" strike="noStrike" cap="none">
                <a:solidFill>
                  <a:srgbClr val="000000"/>
                </a:solidFill>
                <a:latin typeface="Calibri"/>
                <a:ea typeface="Calibri"/>
                <a:cs typeface="Calibri"/>
                <a:sym typeface="Calibri"/>
              </a:rPr>
              <a:t>to raise awareness about sustainable energy choices</a:t>
            </a:r>
            <a:endParaRPr sz="2400" b="0" i="0" u="none" strike="noStrike" cap="none">
              <a:solidFill>
                <a:srgbClr val="000000"/>
              </a:solidFill>
              <a:latin typeface="Calibri"/>
              <a:ea typeface="Calibri"/>
              <a:cs typeface="Calibri"/>
              <a:sym typeface="Calibri"/>
            </a:endParaRPr>
          </a:p>
          <a:p>
            <a:pPr marL="342900" marR="0" lvl="0" indent="-342900" algn="l" rtl="0">
              <a:lnSpc>
                <a:spcPct val="150000"/>
              </a:lnSpc>
              <a:spcBef>
                <a:spcPts val="0"/>
              </a:spcBef>
              <a:spcAft>
                <a:spcPts val="0"/>
              </a:spcAft>
              <a:buClr>
                <a:srgbClr val="000000"/>
              </a:buClr>
              <a:buSzPts val="2400"/>
              <a:buFont typeface="Noto Sans Symbols"/>
              <a:buChar char="-"/>
            </a:pPr>
            <a:r>
              <a:rPr lang="en-GB" sz="2400" b="0" i="0" u="none" strike="noStrike" cap="none">
                <a:solidFill>
                  <a:srgbClr val="000000"/>
                </a:solidFill>
                <a:latin typeface="Calibri"/>
                <a:ea typeface="Calibri"/>
                <a:cs typeface="Calibri"/>
                <a:sym typeface="Calibri"/>
              </a:rPr>
              <a:t>To define </a:t>
            </a:r>
            <a:r>
              <a:rPr lang="en-GB" sz="2400" b="1" i="0" u="none" strike="noStrike" cap="none">
                <a:solidFill>
                  <a:srgbClr val="000000"/>
                </a:solidFill>
                <a:latin typeface="Calibri"/>
                <a:ea typeface="Calibri"/>
                <a:cs typeface="Calibri"/>
                <a:sym typeface="Calibri"/>
              </a:rPr>
              <a:t>key terms </a:t>
            </a:r>
            <a:r>
              <a:rPr lang="en-GB" sz="2400" b="0" i="0" u="none" strike="noStrike" cap="none">
                <a:solidFill>
                  <a:srgbClr val="000000"/>
                </a:solidFill>
                <a:latin typeface="Calibri"/>
                <a:ea typeface="Calibri"/>
                <a:cs typeface="Calibri"/>
                <a:sym typeface="Calibri"/>
              </a:rPr>
              <a:t>related to energy consumption and sustainability.</a:t>
            </a:r>
            <a:endParaRPr sz="2400" b="0" i="0" u="none" strike="noStrike" cap="none">
              <a:solidFill>
                <a:srgbClr val="000000"/>
              </a:solidFill>
              <a:latin typeface="Calibri"/>
              <a:ea typeface="Calibri"/>
              <a:cs typeface="Calibri"/>
              <a:sym typeface="Calibri"/>
            </a:endParaRPr>
          </a:p>
          <a:p>
            <a:pPr marL="342900" marR="0" lvl="0" indent="-342900" algn="l" rtl="0">
              <a:lnSpc>
                <a:spcPct val="150000"/>
              </a:lnSpc>
              <a:spcBef>
                <a:spcPts val="0"/>
              </a:spcBef>
              <a:spcAft>
                <a:spcPts val="0"/>
              </a:spcAft>
              <a:buClr>
                <a:srgbClr val="000000"/>
              </a:buClr>
              <a:buSzPts val="2400"/>
              <a:buFont typeface="Noto Sans Symbols"/>
              <a:buChar char="-"/>
            </a:pPr>
            <a:r>
              <a:rPr lang="en-GB" sz="2400" b="0" i="0" u="none" strike="noStrike" cap="none">
                <a:solidFill>
                  <a:srgbClr val="000000"/>
                </a:solidFill>
                <a:latin typeface="Calibri"/>
                <a:ea typeface="Calibri"/>
                <a:cs typeface="Calibri"/>
                <a:sym typeface="Calibri"/>
              </a:rPr>
              <a:t>To explain the relationship between energy consumption, </a:t>
            </a:r>
            <a:r>
              <a:rPr lang="en-GB" sz="2400" b="1" i="0" u="none" strike="noStrike" cap="none">
                <a:solidFill>
                  <a:srgbClr val="000000"/>
                </a:solidFill>
                <a:latin typeface="Calibri"/>
                <a:ea typeface="Calibri"/>
                <a:cs typeface="Calibri"/>
                <a:sym typeface="Calibri"/>
              </a:rPr>
              <a:t>carbon emissions</a:t>
            </a:r>
            <a:r>
              <a:rPr lang="en-GB" sz="2400" b="0" i="0" u="none" strike="noStrike" cap="none">
                <a:solidFill>
                  <a:srgbClr val="000000"/>
                </a:solidFill>
                <a:latin typeface="Calibri"/>
                <a:ea typeface="Calibri"/>
                <a:cs typeface="Calibri"/>
                <a:sym typeface="Calibri"/>
              </a:rPr>
              <a:t>, and </a:t>
            </a:r>
            <a:r>
              <a:rPr lang="en-GB" sz="2400" b="1" i="0" u="none" strike="noStrike" cap="none">
                <a:solidFill>
                  <a:srgbClr val="000000"/>
                </a:solidFill>
                <a:latin typeface="Calibri"/>
                <a:ea typeface="Calibri"/>
                <a:cs typeface="Calibri"/>
                <a:sym typeface="Calibri"/>
              </a:rPr>
              <a:t>climate change</a:t>
            </a:r>
            <a:r>
              <a:rPr lang="en-GB" sz="2400" b="0" i="0" u="none" strike="noStrike" cap="none">
                <a:solidFill>
                  <a:srgbClr val="000000"/>
                </a:solidFill>
                <a:latin typeface="Calibri"/>
                <a:ea typeface="Calibri"/>
                <a:cs typeface="Calibri"/>
                <a:sym typeface="Calibri"/>
              </a:rPr>
              <a:t>, </a:t>
            </a:r>
            <a:endParaRPr/>
          </a:p>
          <a:p>
            <a:pPr marL="0" marR="0" lvl="0" indent="0" algn="l" rtl="0">
              <a:lnSpc>
                <a:spcPct val="150000"/>
              </a:lnSpc>
              <a:spcBef>
                <a:spcPts val="0"/>
              </a:spcBef>
              <a:spcAft>
                <a:spcPts val="0"/>
              </a:spcAft>
              <a:buNone/>
            </a:pPr>
            <a:r>
              <a:rPr lang="en-GB" sz="2400" b="0" i="0" u="none" strike="noStrike" cap="none">
                <a:solidFill>
                  <a:srgbClr val="000000"/>
                </a:solidFill>
                <a:latin typeface="Calibri"/>
                <a:ea typeface="Calibri"/>
                <a:cs typeface="Calibri"/>
                <a:sym typeface="Calibri"/>
              </a:rPr>
              <a:t>and how </a:t>
            </a:r>
            <a:r>
              <a:rPr lang="en-GB" sz="2400" b="1" i="0" u="none" strike="noStrike" cap="none">
                <a:solidFill>
                  <a:srgbClr val="000000"/>
                </a:solidFill>
                <a:latin typeface="Calibri"/>
                <a:ea typeface="Calibri"/>
                <a:cs typeface="Calibri"/>
                <a:sym typeface="Calibri"/>
              </a:rPr>
              <a:t>individuals' actions</a:t>
            </a:r>
            <a:r>
              <a:rPr lang="en-GB" sz="2400" b="0" i="0" u="none" strike="noStrike" cap="none">
                <a:solidFill>
                  <a:srgbClr val="000000"/>
                </a:solidFill>
                <a:latin typeface="Calibri"/>
                <a:ea typeface="Calibri"/>
                <a:cs typeface="Calibri"/>
                <a:sym typeface="Calibri"/>
              </a:rPr>
              <a:t> contribute to global environmental issues.</a:t>
            </a:r>
            <a:endParaRPr sz="2400" b="0" i="0" u="none" strike="noStrike" cap="none">
              <a:solidFill>
                <a:srgbClr val="000000"/>
              </a:solidFill>
              <a:latin typeface="Calibri"/>
              <a:ea typeface="Calibri"/>
              <a:cs typeface="Calibri"/>
              <a:sym typeface="Calibri"/>
            </a:endParaRPr>
          </a:p>
          <a:p>
            <a:pPr marL="342900" marR="0" lvl="0" indent="-342900" algn="l" rtl="0">
              <a:lnSpc>
                <a:spcPct val="150000"/>
              </a:lnSpc>
              <a:spcBef>
                <a:spcPts val="0"/>
              </a:spcBef>
              <a:spcAft>
                <a:spcPts val="0"/>
              </a:spcAft>
              <a:buClr>
                <a:srgbClr val="000000"/>
              </a:buClr>
              <a:buSzPts val="2400"/>
              <a:buFont typeface="Noto Sans Symbols"/>
              <a:buChar char="-"/>
            </a:pPr>
            <a:r>
              <a:rPr lang="en-GB" sz="2400" b="0" i="0" u="none" strike="noStrike" cap="none">
                <a:solidFill>
                  <a:srgbClr val="000000"/>
                </a:solidFill>
                <a:latin typeface="Calibri"/>
                <a:ea typeface="Calibri"/>
                <a:cs typeface="Calibri"/>
                <a:sym typeface="Calibri"/>
              </a:rPr>
              <a:t>To implement </a:t>
            </a:r>
            <a:r>
              <a:rPr lang="en-GB" sz="2400" b="1" i="0" u="none" strike="noStrike" cap="none">
                <a:solidFill>
                  <a:srgbClr val="000000"/>
                </a:solidFill>
                <a:latin typeface="Calibri"/>
                <a:ea typeface="Calibri"/>
                <a:cs typeface="Calibri"/>
                <a:sym typeface="Calibri"/>
              </a:rPr>
              <a:t>energy-saving practices </a:t>
            </a:r>
            <a:r>
              <a:rPr lang="en-GB" sz="2400" b="0" i="0" u="none" strike="noStrike" cap="none">
                <a:solidFill>
                  <a:srgbClr val="000000"/>
                </a:solidFill>
                <a:latin typeface="Calibri"/>
                <a:ea typeface="Calibri"/>
                <a:cs typeface="Calibri"/>
                <a:sym typeface="Calibri"/>
              </a:rPr>
              <a:t>in everyday life</a:t>
            </a:r>
            <a:endParaRPr sz="2400" b="0" i="0" u="none" strike="noStrike" cap="none">
              <a:solidFill>
                <a:srgbClr val="000000"/>
              </a:solidFill>
              <a:latin typeface="Calibri"/>
              <a:ea typeface="Calibri"/>
              <a:cs typeface="Calibri"/>
              <a:sym typeface="Calibri"/>
            </a:endParaRPr>
          </a:p>
          <a:p>
            <a:pPr marL="342900" marR="0" lvl="0" indent="-342900" algn="l" rtl="0">
              <a:lnSpc>
                <a:spcPct val="150000"/>
              </a:lnSpc>
              <a:spcBef>
                <a:spcPts val="0"/>
              </a:spcBef>
              <a:spcAft>
                <a:spcPts val="0"/>
              </a:spcAft>
              <a:buClr>
                <a:srgbClr val="000000"/>
              </a:buClr>
              <a:buSzPts val="2400"/>
              <a:buFont typeface="Noto Sans Symbols"/>
              <a:buChar char="-"/>
            </a:pPr>
            <a:r>
              <a:rPr lang="en-GB" sz="2400" b="0" i="0" u="none" strike="noStrike" cap="none">
                <a:solidFill>
                  <a:srgbClr val="000000"/>
                </a:solidFill>
                <a:latin typeface="Calibri"/>
                <a:ea typeface="Calibri"/>
                <a:cs typeface="Calibri"/>
                <a:sym typeface="Calibri"/>
              </a:rPr>
              <a:t>To participate to </a:t>
            </a:r>
            <a:r>
              <a:rPr lang="en-GB" sz="2400" b="1" i="0" u="none" strike="noStrike" cap="none">
                <a:solidFill>
                  <a:srgbClr val="000000"/>
                </a:solidFill>
                <a:latin typeface="Calibri"/>
                <a:ea typeface="Calibri"/>
                <a:cs typeface="Calibri"/>
                <a:sym typeface="Calibri"/>
              </a:rPr>
              <a:t>local energy policies </a:t>
            </a:r>
            <a:r>
              <a:rPr lang="en-GB" sz="2400" b="0" i="0" u="none" strike="noStrike" cap="none">
                <a:solidFill>
                  <a:srgbClr val="000000"/>
                </a:solidFill>
                <a:latin typeface="Calibri"/>
                <a:ea typeface="Calibri"/>
                <a:cs typeface="Calibri"/>
                <a:sym typeface="Calibri"/>
              </a:rPr>
              <a:t>and initiatives</a:t>
            </a:r>
            <a:endParaRPr sz="2400" b="0" i="0" u="none" strike="noStrike" cap="none">
              <a:solidFill>
                <a:srgbClr val="000000"/>
              </a:solidFill>
              <a:latin typeface="Calibri"/>
              <a:ea typeface="Calibri"/>
              <a:cs typeface="Calibri"/>
              <a:sym typeface="Calibri"/>
            </a:endParaRPr>
          </a:p>
          <a:p>
            <a:pPr marL="342900" marR="0" lvl="0" indent="-342900" algn="l" rtl="0">
              <a:lnSpc>
                <a:spcPct val="150000"/>
              </a:lnSpc>
              <a:spcBef>
                <a:spcPts val="0"/>
              </a:spcBef>
              <a:spcAft>
                <a:spcPts val="0"/>
              </a:spcAft>
              <a:buClr>
                <a:srgbClr val="000000"/>
              </a:buClr>
              <a:buSzPts val="2400"/>
              <a:buFont typeface="Noto Sans Symbols"/>
              <a:buChar char="-"/>
            </a:pPr>
            <a:r>
              <a:rPr lang="en-GB" sz="2400" b="0" i="0" u="none" strike="noStrike" cap="none">
                <a:solidFill>
                  <a:srgbClr val="000000"/>
                </a:solidFill>
                <a:latin typeface="Calibri"/>
                <a:ea typeface="Calibri"/>
                <a:cs typeface="Calibri"/>
                <a:sym typeface="Calibri"/>
              </a:rPr>
              <a:t>To design a </a:t>
            </a:r>
            <a:r>
              <a:rPr lang="en-GB" sz="2400" b="1" i="0" u="none" strike="noStrike" cap="none">
                <a:solidFill>
                  <a:srgbClr val="000000"/>
                </a:solidFill>
                <a:latin typeface="Calibri"/>
                <a:ea typeface="Calibri"/>
                <a:cs typeface="Calibri"/>
                <a:sym typeface="Calibri"/>
              </a:rPr>
              <a:t>personalized action plan </a:t>
            </a:r>
            <a:r>
              <a:rPr lang="en-GB" sz="2400" b="0" i="0" u="none" strike="noStrike" cap="none">
                <a:solidFill>
                  <a:srgbClr val="000000"/>
                </a:solidFill>
                <a:latin typeface="Calibri"/>
                <a:ea typeface="Calibri"/>
                <a:cs typeface="Calibri"/>
                <a:sym typeface="Calibri"/>
              </a:rPr>
              <a:t>for reducing energy consumption </a:t>
            </a:r>
            <a:endParaRPr sz="2400" b="0" i="0" u="none" strike="noStrike" cap="none">
              <a:solidFill>
                <a:srgbClr val="000000"/>
              </a:solidFill>
              <a:latin typeface="Calibri"/>
              <a:ea typeface="Calibri"/>
              <a:cs typeface="Calibri"/>
              <a:sym typeface="Calibri"/>
            </a:endParaRPr>
          </a:p>
        </p:txBody>
      </p:sp>
      <p:pic>
        <p:nvPicPr>
          <p:cNvPr id="71" name="Google Shape;71;p2" descr="View of green forest trees with co2"/>
          <p:cNvPicPr preferRelativeResize="0"/>
          <p:nvPr/>
        </p:nvPicPr>
        <p:blipFill rotWithShape="1">
          <a:blip r:embed="rId4">
            <a:alphaModFix/>
          </a:blip>
          <a:srcRect/>
          <a:stretch/>
        </p:blipFill>
        <p:spPr>
          <a:xfrm>
            <a:off x="13266114" y="2012271"/>
            <a:ext cx="3833896" cy="5542769"/>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71">
          <a:extLst>
            <a:ext uri="{FF2B5EF4-FFF2-40B4-BE49-F238E27FC236}">
              <a16:creationId xmlns:a16="http://schemas.microsoft.com/office/drawing/2014/main" id="{B065BB0E-4F20-FAB4-49E1-DF7B756931DA}"/>
            </a:ext>
          </a:extLst>
        </p:cNvPr>
        <p:cNvGrpSpPr/>
        <p:nvPr/>
      </p:nvGrpSpPr>
      <p:grpSpPr>
        <a:xfrm>
          <a:off x="0" y="0"/>
          <a:ext cx="0" cy="0"/>
          <a:chOff x="0" y="0"/>
          <a:chExt cx="0" cy="0"/>
        </a:xfrm>
      </p:grpSpPr>
      <p:sp>
        <p:nvSpPr>
          <p:cNvPr id="172" name="Google Shape;172;p14">
            <a:extLst>
              <a:ext uri="{FF2B5EF4-FFF2-40B4-BE49-F238E27FC236}">
                <a16:creationId xmlns:a16="http://schemas.microsoft.com/office/drawing/2014/main" id="{53719EE6-2B15-EFEE-625C-948929AC3807}"/>
              </a:ext>
            </a:extLst>
          </p:cNvPr>
          <p:cNvSpPr txBox="1"/>
          <p:nvPr/>
        </p:nvSpPr>
        <p:spPr>
          <a:xfrm>
            <a:off x="914400" y="2629911"/>
            <a:ext cx="16535401" cy="5231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GB" sz="2800" b="1" i="0" u="none" strike="noStrike" cap="none">
                <a:solidFill>
                  <a:srgbClr val="0B6922"/>
                </a:solidFill>
                <a:latin typeface="Calibri"/>
                <a:ea typeface="Calibri"/>
                <a:cs typeface="Calibri"/>
                <a:sym typeface="Calibri"/>
              </a:rPr>
              <a:t>Unit 2: Pro-environmental thermal energy management </a:t>
            </a:r>
            <a:endParaRPr/>
          </a:p>
        </p:txBody>
      </p:sp>
      <p:sp>
        <p:nvSpPr>
          <p:cNvPr id="173" name="Google Shape;173;p14">
            <a:extLst>
              <a:ext uri="{FF2B5EF4-FFF2-40B4-BE49-F238E27FC236}">
                <a16:creationId xmlns:a16="http://schemas.microsoft.com/office/drawing/2014/main" id="{D4F0E4E7-5C5B-F463-4942-62E541DC3FBA}"/>
              </a:ext>
            </a:extLst>
          </p:cNvPr>
          <p:cNvSpPr txBox="1"/>
          <p:nvPr/>
        </p:nvSpPr>
        <p:spPr>
          <a:xfrm>
            <a:off x="7010400" y="3153091"/>
            <a:ext cx="10073640" cy="4225732"/>
          </a:xfrm>
          <a:prstGeom prst="rect">
            <a:avLst/>
          </a:prstGeom>
          <a:noFill/>
          <a:ln>
            <a:noFill/>
          </a:ln>
        </p:spPr>
        <p:txBody>
          <a:bodyPr spcFirstLastPara="1" wrap="square" lIns="91425" tIns="45700" rIns="91425" bIns="45700" anchor="t" anchorCtr="0">
            <a:spAutoFit/>
          </a:bodyPr>
          <a:lstStyle/>
          <a:p>
            <a:pPr marL="228600">
              <a:lnSpc>
                <a:spcPct val="115000"/>
              </a:lnSpc>
            </a:pPr>
            <a:r>
              <a:rPr lang="it-IT" sz="200" dirty="0">
                <a:effectLst/>
                <a:latin typeface="Calibri" panose="020F0502020204030204" pitchFamily="34" charset="0"/>
                <a:ea typeface="Calibri" panose="020F0502020204030204" pitchFamily="34" charset="0"/>
                <a:cs typeface="Calibri" panose="020F0502020204030204" pitchFamily="34" charset="0"/>
              </a:rPr>
              <a:t>0</a:t>
            </a:r>
            <a:endParaRPr lang="it-IT" sz="2000" dirty="0">
              <a:effectLst/>
              <a:latin typeface="Calibri" panose="020F0502020204030204" pitchFamily="34" charset="0"/>
              <a:ea typeface="Calibri" panose="020F0502020204030204" pitchFamily="34" charset="0"/>
              <a:cs typeface="Calibri" panose="020F0502020204030204" pitchFamily="34" charset="0"/>
            </a:endParaRPr>
          </a:p>
          <a:p>
            <a:pPr marL="228600">
              <a:lnSpc>
                <a:spcPct val="150000"/>
              </a:lnSpc>
            </a:pPr>
            <a:r>
              <a:rPr lang="en-GB" sz="2000" b="1" dirty="0">
                <a:effectLst/>
                <a:latin typeface="Calibri" panose="020F0502020204030204" pitchFamily="34" charset="0"/>
                <a:ea typeface="Calibri" panose="020F0502020204030204" pitchFamily="34" charset="0"/>
                <a:cs typeface="Calibri" panose="020F0502020204030204" pitchFamily="34" charset="0"/>
              </a:rPr>
              <a:t>Solar panels </a:t>
            </a:r>
            <a:r>
              <a:rPr lang="en-GB" sz="2000" dirty="0">
                <a:effectLst/>
                <a:latin typeface="Calibri" panose="020F0502020204030204" pitchFamily="34" charset="0"/>
                <a:ea typeface="Calibri" panose="020F0502020204030204" pitchFamily="34" charset="0"/>
                <a:cs typeface="Calibri" panose="020F0502020204030204" pitchFamily="34" charset="0"/>
              </a:rPr>
              <a:t>convert sunlight into electricity, which can power heating systems or be stored for later use, significantly reducing reliance on fossil fuels. </a:t>
            </a:r>
            <a:r>
              <a:rPr lang="en-GB" sz="2000" b="1" dirty="0">
                <a:effectLst/>
                <a:latin typeface="Calibri" panose="020F0502020204030204" pitchFamily="34" charset="0"/>
                <a:ea typeface="Calibri" panose="020F0502020204030204" pitchFamily="34" charset="0"/>
                <a:cs typeface="Calibri" panose="020F0502020204030204" pitchFamily="34" charset="0"/>
              </a:rPr>
              <a:t>Heat pumps</a:t>
            </a:r>
            <a:r>
              <a:rPr lang="en-GB" sz="2000" dirty="0">
                <a:effectLst/>
                <a:latin typeface="Calibri" panose="020F0502020204030204" pitchFamily="34" charset="0"/>
                <a:ea typeface="Calibri" panose="020F0502020204030204" pitchFamily="34" charset="0"/>
                <a:cs typeface="Calibri" panose="020F0502020204030204" pitchFamily="34" charset="0"/>
              </a:rPr>
              <a:t>, on the other hand, extract heat from the air or ground and transfer it into the home, offering an efficient alternative to traditional heating methods. Together, these technologies can drastically lower energy bills and carbon footprints. For DIY enthusiasts, there are several projects to explore, such as building a solar water heater or installing a heat pump system. Resources like the </a:t>
            </a:r>
            <a:r>
              <a:rPr lang="en-GB" sz="2000" b="1" u="sng" dirty="0">
                <a:solidFill>
                  <a:srgbClr val="0000FF"/>
                </a:solidFill>
                <a:effectLst/>
                <a:latin typeface="Calibri" panose="020F0502020204030204" pitchFamily="34" charset="0"/>
                <a:ea typeface="Calibri" panose="020F0502020204030204" pitchFamily="34" charset="0"/>
                <a:cs typeface="Calibri" panose="020F0502020204030204" pitchFamily="34" charset="0"/>
                <a:hlinkClick r:id="rId3"/>
              </a:rPr>
              <a:t>European Solar Thermal Industry Federation </a:t>
            </a:r>
            <a:r>
              <a:rPr lang="en-GB" sz="2000" dirty="0">
                <a:effectLst/>
                <a:latin typeface="Calibri" panose="020F0502020204030204" pitchFamily="34" charset="0"/>
                <a:ea typeface="Calibri" panose="020F0502020204030204" pitchFamily="34" charset="0"/>
                <a:cs typeface="Calibri" panose="020F0502020204030204" pitchFamily="34" charset="0"/>
              </a:rPr>
              <a:t> provide useful insights, while websites like </a:t>
            </a:r>
            <a:r>
              <a:rPr lang="en-GB" sz="2000" b="1" u="sng" dirty="0" err="1">
                <a:solidFill>
                  <a:srgbClr val="0000FF"/>
                </a:solidFill>
                <a:effectLst/>
                <a:latin typeface="Calibri" panose="020F0502020204030204" pitchFamily="34" charset="0"/>
                <a:ea typeface="Calibri" panose="020F0502020204030204" pitchFamily="34" charset="0"/>
                <a:cs typeface="Calibri" panose="020F0502020204030204" pitchFamily="34" charset="0"/>
                <a:hlinkClick r:id="rId4"/>
              </a:rPr>
              <a:t>Instructables</a:t>
            </a:r>
            <a:r>
              <a:rPr lang="en-GB" sz="2000" dirty="0">
                <a:effectLst/>
                <a:latin typeface="Calibri" panose="020F0502020204030204" pitchFamily="34" charset="0"/>
                <a:ea typeface="Calibri" panose="020F0502020204030204" pitchFamily="34" charset="0"/>
                <a:cs typeface="Calibri" panose="020F0502020204030204" pitchFamily="34" charset="0"/>
              </a:rPr>
              <a:t> feature DIY guides on solar heaters and heat pump installations.</a:t>
            </a:r>
            <a:endParaRPr lang="it-IT" sz="2000" dirty="0">
              <a:effectLst/>
              <a:latin typeface="Calibri" panose="020F0502020204030204" pitchFamily="34" charset="0"/>
              <a:ea typeface="Calibri" panose="020F0502020204030204" pitchFamily="34" charset="0"/>
              <a:cs typeface="Calibri" panose="020F0502020204030204" pitchFamily="34" charset="0"/>
            </a:endParaRPr>
          </a:p>
          <a:p>
            <a:pPr marL="228600">
              <a:lnSpc>
                <a:spcPct val="115000"/>
              </a:lnSpc>
            </a:pPr>
            <a:endParaRPr lang="it-IT" sz="200" dirty="0">
              <a:effectLst/>
              <a:latin typeface="Calibri" panose="020F0502020204030204" pitchFamily="34" charset="0"/>
              <a:ea typeface="Calibri" panose="020F0502020204030204" pitchFamily="34" charset="0"/>
              <a:cs typeface="Calibri" panose="020F0502020204030204" pitchFamily="34" charset="0"/>
            </a:endParaRPr>
          </a:p>
          <a:p>
            <a:pPr marL="0" marR="0" lvl="0" indent="0" algn="l" rtl="0">
              <a:lnSpc>
                <a:spcPct val="100000"/>
              </a:lnSpc>
              <a:spcBef>
                <a:spcPts val="0"/>
              </a:spcBef>
              <a:spcAft>
                <a:spcPts val="0"/>
              </a:spcAft>
              <a:buClr>
                <a:srgbClr val="000000"/>
              </a:buClr>
              <a:buSzPts val="2400"/>
              <a:buFont typeface="Arial"/>
              <a:buNone/>
            </a:pPr>
            <a:endParaRPr sz="2400" b="1" i="0" u="none" strike="noStrike" cap="none" dirty="0">
              <a:solidFill>
                <a:schemeClr val="dk1"/>
              </a:solidFill>
              <a:latin typeface="Helvetica Neue"/>
              <a:ea typeface="Helvetica Neue"/>
              <a:cs typeface="Helvetica Neue"/>
              <a:sym typeface="Helvetica Neue"/>
            </a:endParaRPr>
          </a:p>
        </p:txBody>
      </p:sp>
      <p:pic>
        <p:nvPicPr>
          <p:cNvPr id="5124" name="Picture 4" descr="Solare, Energia Solare">
            <a:extLst>
              <a:ext uri="{FF2B5EF4-FFF2-40B4-BE49-F238E27FC236}">
                <a16:creationId xmlns:a16="http://schemas.microsoft.com/office/drawing/2014/main" id="{9BB3F8BF-270F-EDDF-BD54-629A146443B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4400" y="3206431"/>
            <a:ext cx="6096000"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72697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78">
          <a:extLst>
            <a:ext uri="{FF2B5EF4-FFF2-40B4-BE49-F238E27FC236}">
              <a16:creationId xmlns:a16="http://schemas.microsoft.com/office/drawing/2014/main" id="{9DBE11F8-FF01-A3BB-C217-0D3EBD76F607}"/>
            </a:ext>
          </a:extLst>
        </p:cNvPr>
        <p:cNvGrpSpPr/>
        <p:nvPr/>
      </p:nvGrpSpPr>
      <p:grpSpPr>
        <a:xfrm>
          <a:off x="0" y="0"/>
          <a:ext cx="0" cy="0"/>
          <a:chOff x="0" y="0"/>
          <a:chExt cx="0" cy="0"/>
        </a:xfrm>
      </p:grpSpPr>
      <p:sp>
        <p:nvSpPr>
          <p:cNvPr id="179" name="Google Shape;179;p15">
            <a:extLst>
              <a:ext uri="{FF2B5EF4-FFF2-40B4-BE49-F238E27FC236}">
                <a16:creationId xmlns:a16="http://schemas.microsoft.com/office/drawing/2014/main" id="{872B6F92-40F6-EB13-8310-927CF6008421}"/>
              </a:ext>
            </a:extLst>
          </p:cNvPr>
          <p:cNvSpPr txBox="1"/>
          <p:nvPr/>
        </p:nvSpPr>
        <p:spPr>
          <a:xfrm>
            <a:off x="838199" y="2629911"/>
            <a:ext cx="16535401" cy="5231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GB" sz="2800" b="1" i="0" u="none" strike="noStrike" cap="none">
                <a:solidFill>
                  <a:srgbClr val="0B6922"/>
                </a:solidFill>
                <a:latin typeface="Calibri"/>
                <a:ea typeface="Calibri"/>
                <a:cs typeface="Calibri"/>
                <a:sym typeface="Calibri"/>
              </a:rPr>
              <a:t>Unit 2: Pro-environmental thermal energy management </a:t>
            </a:r>
            <a:endParaRPr/>
          </a:p>
        </p:txBody>
      </p:sp>
      <p:sp>
        <p:nvSpPr>
          <p:cNvPr id="180" name="Google Shape;180;p15">
            <a:extLst>
              <a:ext uri="{FF2B5EF4-FFF2-40B4-BE49-F238E27FC236}">
                <a16:creationId xmlns:a16="http://schemas.microsoft.com/office/drawing/2014/main" id="{8B3682D3-D640-275E-B57E-5FB4C30CB4E4}"/>
              </a:ext>
            </a:extLst>
          </p:cNvPr>
          <p:cNvSpPr txBox="1"/>
          <p:nvPr/>
        </p:nvSpPr>
        <p:spPr>
          <a:xfrm>
            <a:off x="3891197" y="3337757"/>
            <a:ext cx="13482403" cy="4724330"/>
          </a:xfrm>
          <a:prstGeom prst="rect">
            <a:avLst/>
          </a:prstGeom>
          <a:noFill/>
          <a:ln>
            <a:noFill/>
          </a:ln>
        </p:spPr>
        <p:txBody>
          <a:bodyPr spcFirstLastPara="1" wrap="square" lIns="91425" tIns="45700" rIns="91425" bIns="45700" anchor="t" anchorCtr="0">
            <a:spAutoFit/>
          </a:bodyPr>
          <a:lstStyle/>
          <a:p>
            <a:pPr marL="228600">
              <a:lnSpc>
                <a:spcPct val="115000"/>
              </a:lnSpc>
            </a:pPr>
            <a:r>
              <a:rPr lang="en-GB" sz="2000" b="1" dirty="0">
                <a:effectLst/>
                <a:latin typeface="Calibri" panose="020F0502020204030204" pitchFamily="34" charset="0"/>
                <a:ea typeface="Calibri" panose="020F0502020204030204" pitchFamily="34" charset="0"/>
              </a:rPr>
              <a:t>Section 3: Pipe insulation and high-efficiency boilers: practices to reduce heat waste</a:t>
            </a:r>
            <a:endParaRPr lang="it-IT" sz="2000" dirty="0">
              <a:effectLst/>
              <a:latin typeface="Arial" panose="020B0604020202020204" pitchFamily="34" charset="0"/>
              <a:ea typeface="Arial" panose="020B0604020202020204" pitchFamily="34" charset="0"/>
            </a:endParaRPr>
          </a:p>
          <a:p>
            <a:pPr marL="228600">
              <a:lnSpc>
                <a:spcPct val="150000"/>
              </a:lnSpc>
            </a:pPr>
            <a:r>
              <a:rPr lang="en-GB" sz="2000" dirty="0">
                <a:effectLst/>
                <a:latin typeface="Calibri" panose="020F0502020204030204" pitchFamily="34" charset="0"/>
                <a:ea typeface="Calibri" panose="020F0502020204030204" pitchFamily="34" charset="0"/>
              </a:rPr>
              <a:t>Pipe insulation and high-efficiency boilers are essential practices for </a:t>
            </a:r>
            <a:r>
              <a:rPr lang="en-GB" sz="2000" b="1" dirty="0">
                <a:effectLst/>
                <a:latin typeface="Calibri" panose="020F0502020204030204" pitchFamily="34" charset="0"/>
                <a:ea typeface="Calibri" panose="020F0502020204030204" pitchFamily="34" charset="0"/>
              </a:rPr>
              <a:t>reducing heat waste in homes</a:t>
            </a:r>
            <a:r>
              <a:rPr lang="en-GB" sz="2000" dirty="0">
                <a:effectLst/>
                <a:latin typeface="Calibri" panose="020F0502020204030204" pitchFamily="34" charset="0"/>
                <a:ea typeface="Calibri" panose="020F0502020204030204" pitchFamily="34" charset="0"/>
              </a:rPr>
              <a:t>. Properly insulating pipes can prevent heat loss as hot water travels through the system, ensuring that more energy is used for heating rather than wasted. High-efficiency boilers, designed to maximise energy output while minimising fuel consumption, can also reduce heating costs significantly. These boilers often achieve efficiency ratings of 90% or higher. For those interested in DIY projects, resources like the </a:t>
            </a:r>
            <a:r>
              <a:rPr lang="en-GB" sz="2000" u="sng" dirty="0">
                <a:solidFill>
                  <a:srgbClr val="0000FF"/>
                </a:solidFill>
                <a:effectLst/>
                <a:latin typeface="Calibri" panose="020F0502020204030204" pitchFamily="34" charset="0"/>
                <a:ea typeface="Calibri" panose="020F0502020204030204" pitchFamily="34" charset="0"/>
                <a:hlinkClick r:id="rId3"/>
              </a:rPr>
              <a:t>Energy Saving Trust</a:t>
            </a:r>
            <a:r>
              <a:rPr lang="en-GB" sz="2000" dirty="0">
                <a:effectLst/>
                <a:latin typeface="Calibri" panose="020F0502020204030204" pitchFamily="34" charset="0"/>
                <a:ea typeface="Calibri" panose="020F0502020204030204" pitchFamily="34" charset="0"/>
              </a:rPr>
              <a:t> provide guidance on insulating pipes effectively, while </a:t>
            </a:r>
            <a:r>
              <a:rPr lang="en-GB" sz="2000" u="sng" dirty="0" err="1">
                <a:solidFill>
                  <a:srgbClr val="0000FF"/>
                </a:solidFill>
                <a:effectLst/>
                <a:latin typeface="Calibri" panose="020F0502020204030204" pitchFamily="34" charset="0"/>
                <a:ea typeface="Calibri" panose="020F0502020204030204" pitchFamily="34" charset="0"/>
                <a:hlinkClick r:id="rId4"/>
              </a:rPr>
              <a:t>Instructables</a:t>
            </a:r>
            <a:r>
              <a:rPr lang="en-GB" sz="2000" dirty="0">
                <a:effectLst/>
                <a:latin typeface="Calibri" panose="020F0502020204030204" pitchFamily="34" charset="0"/>
                <a:ea typeface="Calibri" panose="020F0502020204030204" pitchFamily="34" charset="0"/>
              </a:rPr>
              <a:t> offers various projects related to boiler efficiency improvements. Additionally, the </a:t>
            </a:r>
            <a:r>
              <a:rPr lang="en-GB" sz="2000" u="sng" dirty="0">
                <a:solidFill>
                  <a:srgbClr val="0000FF"/>
                </a:solidFill>
                <a:effectLst/>
                <a:latin typeface="Calibri" panose="020F0502020204030204" pitchFamily="34" charset="0"/>
                <a:ea typeface="Calibri" panose="020F0502020204030204" pitchFamily="34" charset="0"/>
                <a:hlinkClick r:id="rId5"/>
              </a:rPr>
              <a:t>European Heating Industry</a:t>
            </a:r>
            <a:r>
              <a:rPr lang="en-GB" sz="2000" dirty="0">
                <a:effectLst/>
                <a:latin typeface="Calibri" panose="020F0502020204030204" pitchFamily="34" charset="0"/>
                <a:ea typeface="Calibri" panose="020F0502020204030204" pitchFamily="34" charset="0"/>
              </a:rPr>
              <a:t> promotes high-efficiency heating solutions that can further aid in reducing heat waste.</a:t>
            </a:r>
            <a:endParaRPr lang="it-IT" sz="2000" dirty="0">
              <a:effectLst/>
              <a:latin typeface="Arial" panose="020B0604020202020204" pitchFamily="34" charset="0"/>
              <a:ea typeface="Arial" panose="020B0604020202020204" pitchFamily="34" charset="0"/>
            </a:endParaRPr>
          </a:p>
          <a:p>
            <a:pPr marL="228600">
              <a:lnSpc>
                <a:spcPct val="150000"/>
              </a:lnSpc>
            </a:pPr>
            <a:r>
              <a:rPr lang="en-GB" sz="2000" dirty="0">
                <a:effectLst/>
                <a:latin typeface="Calibri" panose="020F0502020204030204" pitchFamily="34" charset="0"/>
                <a:ea typeface="Calibri" panose="020F0502020204030204" pitchFamily="34" charset="0"/>
              </a:rPr>
              <a:t>Going deeper, pipe insulation and high-efficiency boilers can yield significant energy savings:</a:t>
            </a:r>
            <a:endParaRPr lang="it-IT" sz="2000" dirty="0">
              <a:effectLst/>
              <a:latin typeface="Arial" panose="020B0604020202020204" pitchFamily="34" charset="0"/>
              <a:ea typeface="Arial" panose="020B0604020202020204" pitchFamily="34" charset="0"/>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1" i="0" u="none" strike="noStrike" cap="none" dirty="0">
              <a:solidFill>
                <a:schemeClr val="dk1"/>
              </a:solidFill>
              <a:latin typeface="Helvetica Neue"/>
              <a:ea typeface="Helvetica Neue"/>
              <a:cs typeface="Helvetica Neue"/>
              <a:sym typeface="Helvetica Neue"/>
            </a:endParaRPr>
          </a:p>
        </p:txBody>
      </p:sp>
      <p:pic>
        <p:nvPicPr>
          <p:cNvPr id="181" name="Google Shape;181;p15" descr="installazione di riscaldamento domestico. - pipe insulation foto e immagini stock">
            <a:extLst>
              <a:ext uri="{FF2B5EF4-FFF2-40B4-BE49-F238E27FC236}">
                <a16:creationId xmlns:a16="http://schemas.microsoft.com/office/drawing/2014/main" id="{6CD33243-22E9-EE1E-A338-BCC23AF2B9AE}"/>
              </a:ext>
            </a:extLst>
          </p:cNvPr>
          <p:cNvPicPr preferRelativeResize="0"/>
          <p:nvPr/>
        </p:nvPicPr>
        <p:blipFill rotWithShape="1">
          <a:blip r:embed="rId6">
            <a:alphaModFix/>
          </a:blip>
          <a:srcRect/>
          <a:stretch/>
        </p:blipFill>
        <p:spPr>
          <a:xfrm>
            <a:off x="914400" y="3337757"/>
            <a:ext cx="2814320" cy="4247137"/>
          </a:xfrm>
          <a:prstGeom prst="rect">
            <a:avLst/>
          </a:prstGeom>
          <a:noFill/>
          <a:ln>
            <a:noFill/>
          </a:ln>
        </p:spPr>
      </p:pic>
    </p:spTree>
    <p:extLst>
      <p:ext uri="{BB962C8B-B14F-4D97-AF65-F5344CB8AC3E}">
        <p14:creationId xmlns:p14="http://schemas.microsoft.com/office/powerpoint/2010/main" val="32639486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15"/>
          <p:cNvSpPr txBox="1"/>
          <p:nvPr/>
        </p:nvSpPr>
        <p:spPr>
          <a:xfrm>
            <a:off x="1072515" y="2629911"/>
            <a:ext cx="16535401" cy="5231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GB" sz="2800" b="1" i="0" u="none" strike="noStrike" cap="none" dirty="0">
                <a:solidFill>
                  <a:srgbClr val="0B6922"/>
                </a:solidFill>
                <a:latin typeface="Calibri"/>
                <a:ea typeface="Calibri"/>
                <a:cs typeface="Calibri"/>
                <a:sym typeface="Calibri"/>
              </a:rPr>
              <a:t>Unit 2: Pro-environmental thermal energy management </a:t>
            </a:r>
            <a:endParaRPr dirty="0"/>
          </a:p>
        </p:txBody>
      </p:sp>
      <p:sp>
        <p:nvSpPr>
          <p:cNvPr id="180" name="Google Shape;180;p15"/>
          <p:cNvSpPr txBox="1"/>
          <p:nvPr/>
        </p:nvSpPr>
        <p:spPr>
          <a:xfrm>
            <a:off x="1072515" y="3337757"/>
            <a:ext cx="16301085" cy="3785611"/>
          </a:xfrm>
          <a:prstGeom prst="rect">
            <a:avLst/>
          </a:prstGeom>
          <a:noFill/>
          <a:ln>
            <a:noFill/>
          </a:ln>
        </p:spPr>
        <p:txBody>
          <a:bodyPr spcFirstLastPara="1" wrap="square" lIns="91425" tIns="45700" rIns="91425" bIns="45700" anchor="t" anchorCtr="0">
            <a:spAutoFit/>
          </a:bodyPr>
          <a:lstStyle/>
          <a:p>
            <a:pPr marL="228600">
              <a:lnSpc>
                <a:spcPct val="150000"/>
              </a:lnSpc>
            </a:pPr>
            <a:r>
              <a:rPr lang="en-GB" sz="2000" dirty="0">
                <a:effectLst/>
                <a:latin typeface="Calibri" panose="020F0502020204030204" pitchFamily="34" charset="0"/>
                <a:ea typeface="Calibri" panose="020F0502020204030204" pitchFamily="34" charset="0"/>
              </a:rPr>
              <a:t>1. </a:t>
            </a:r>
            <a:r>
              <a:rPr lang="en-GB" sz="2000" b="1" dirty="0">
                <a:effectLst/>
                <a:latin typeface="Calibri" panose="020F0502020204030204" pitchFamily="34" charset="0"/>
                <a:ea typeface="Calibri" panose="020F0502020204030204" pitchFamily="34" charset="0"/>
              </a:rPr>
              <a:t>Pipe Insulation</a:t>
            </a:r>
            <a:r>
              <a:rPr lang="en-GB" sz="2000" dirty="0">
                <a:effectLst/>
                <a:latin typeface="Calibri" panose="020F0502020204030204" pitchFamily="34" charset="0"/>
                <a:ea typeface="Calibri" panose="020F0502020204030204" pitchFamily="34" charset="0"/>
              </a:rPr>
              <a:t>: properly insulating hot water pipes can reduce heat loss by 5% to 10%. This means less energy is required to maintain water temperature, leading to lower heating bills. For homes with extensive plumbing, the savings can be even more substantial.</a:t>
            </a:r>
            <a:endParaRPr lang="it-IT" sz="2000" dirty="0">
              <a:effectLst/>
              <a:latin typeface="Arial" panose="020B0604020202020204" pitchFamily="34" charset="0"/>
              <a:ea typeface="Arial" panose="020B0604020202020204" pitchFamily="34" charset="0"/>
            </a:endParaRPr>
          </a:p>
          <a:p>
            <a:pPr marL="228600">
              <a:lnSpc>
                <a:spcPct val="150000"/>
              </a:lnSpc>
            </a:pPr>
            <a:r>
              <a:rPr lang="en-GB" sz="2000" dirty="0">
                <a:effectLst/>
                <a:latin typeface="Calibri" panose="020F0502020204030204" pitchFamily="34" charset="0"/>
                <a:ea typeface="Calibri" panose="020F0502020204030204" pitchFamily="34" charset="0"/>
              </a:rPr>
              <a:t>2. </a:t>
            </a:r>
            <a:r>
              <a:rPr lang="en-GB" sz="2000" b="1" dirty="0">
                <a:effectLst/>
                <a:latin typeface="Calibri" panose="020F0502020204030204" pitchFamily="34" charset="0"/>
                <a:ea typeface="Calibri" panose="020F0502020204030204" pitchFamily="34" charset="0"/>
              </a:rPr>
              <a:t>High-Efficiency Boilers</a:t>
            </a:r>
            <a:r>
              <a:rPr lang="en-GB" sz="2000" dirty="0">
                <a:effectLst/>
                <a:latin typeface="Calibri" panose="020F0502020204030204" pitchFamily="34" charset="0"/>
                <a:ea typeface="Calibri" panose="020F0502020204030204" pitchFamily="34" charset="0"/>
              </a:rPr>
              <a:t>: these boilers can operate at efficiency rates of 90% or higher, compared to traditional boilers that often operate at around 70-						         80%. This improved efficiency can lead to a reduction in energy consumption by 15% to 30%, 						         translating to significant savings on heating costs.</a:t>
            </a:r>
            <a:endParaRPr lang="it-IT" sz="2000" dirty="0">
              <a:effectLst/>
              <a:latin typeface="Arial" panose="020B0604020202020204" pitchFamily="34" charset="0"/>
              <a:ea typeface="Arial" panose="020B0604020202020204" pitchFamily="34" charset="0"/>
            </a:endParaRPr>
          </a:p>
          <a:p>
            <a:pPr marL="228600">
              <a:lnSpc>
                <a:spcPct val="150000"/>
              </a:lnSpc>
            </a:pPr>
            <a:r>
              <a:rPr lang="en-GB" sz="2000" dirty="0">
                <a:effectLst/>
                <a:latin typeface="Calibri" panose="020F0502020204030204" pitchFamily="34" charset="0"/>
                <a:ea typeface="Calibri" panose="020F0502020204030204" pitchFamily="34" charset="0"/>
              </a:rPr>
              <a:t> 								</a:t>
            </a:r>
            <a:endParaRPr lang="it-IT" sz="2000" dirty="0">
              <a:effectLst/>
              <a:latin typeface="Arial" panose="020B0604020202020204" pitchFamily="34" charset="0"/>
              <a:ea typeface="Arial" panose="020B0604020202020204" pitchFamily="34" charset="0"/>
            </a:endParaRPr>
          </a:p>
          <a:p>
            <a:pPr marL="228600">
              <a:lnSpc>
                <a:spcPct val="150000"/>
              </a:lnSpc>
            </a:pPr>
            <a:r>
              <a:rPr lang="en-GB" sz="2000" dirty="0">
                <a:effectLst/>
                <a:latin typeface="Calibri" panose="020F0502020204030204" pitchFamily="34" charset="0"/>
                <a:ea typeface="Calibri" panose="020F0502020204030204" pitchFamily="34" charset="0"/>
              </a:rPr>
              <a:t>						         Together, these practices can result in overall energy savings of 20% to 30% for heating systems, 						         contributing to </a:t>
            </a:r>
            <a:r>
              <a:rPr lang="en-GB" sz="2000" b="1" dirty="0">
                <a:effectLst/>
                <a:latin typeface="Calibri" panose="020F0502020204030204" pitchFamily="34" charset="0"/>
                <a:ea typeface="Calibri" panose="020F0502020204030204" pitchFamily="34" charset="0"/>
              </a:rPr>
              <a:t>lower utility bills </a:t>
            </a:r>
            <a:r>
              <a:rPr lang="en-GB" sz="2000" dirty="0">
                <a:effectLst/>
                <a:latin typeface="Calibri" panose="020F0502020204030204" pitchFamily="34" charset="0"/>
                <a:ea typeface="Calibri" panose="020F0502020204030204" pitchFamily="34" charset="0"/>
              </a:rPr>
              <a:t>and a </a:t>
            </a:r>
            <a:r>
              <a:rPr lang="en-GB" sz="2000" b="1" dirty="0">
                <a:effectLst/>
                <a:latin typeface="Calibri" panose="020F0502020204030204" pitchFamily="34" charset="0"/>
                <a:ea typeface="Calibri" panose="020F0502020204030204" pitchFamily="34" charset="0"/>
              </a:rPr>
              <a:t>reduced carbon footprint</a:t>
            </a:r>
            <a:r>
              <a:rPr lang="en-GB" sz="2000" dirty="0">
                <a:effectLst/>
                <a:latin typeface="Calibri" panose="020F0502020204030204" pitchFamily="34" charset="0"/>
                <a:ea typeface="Calibri" panose="020F0502020204030204" pitchFamily="34" charset="0"/>
              </a:rPr>
              <a:t>.</a:t>
            </a:r>
            <a:endParaRPr lang="it-IT" sz="2000" dirty="0">
              <a:effectLst/>
              <a:latin typeface="Arial" panose="020B0604020202020204" pitchFamily="34" charset="0"/>
              <a:ea typeface="Arial" panose="020B0604020202020204" pitchFamily="34" charset="0"/>
            </a:endParaRPr>
          </a:p>
        </p:txBody>
      </p:sp>
      <p:pic>
        <p:nvPicPr>
          <p:cNvPr id="6146" name="Picture 2" descr="Uomo di servizio instelling sistema di riscaldamento della casa sotto il pavimento">
            <a:extLst>
              <a:ext uri="{FF2B5EF4-FFF2-40B4-BE49-F238E27FC236}">
                <a16:creationId xmlns:a16="http://schemas.microsoft.com/office/drawing/2014/main" id="{84C329DA-FD0A-9057-4AE3-6363383E132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2515" y="4976647"/>
            <a:ext cx="5962650" cy="39719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16"/>
          <p:cNvSpPr txBox="1"/>
          <p:nvPr/>
        </p:nvSpPr>
        <p:spPr>
          <a:xfrm>
            <a:off x="838199" y="2629911"/>
            <a:ext cx="13695947" cy="5231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GB" sz="2800" b="1" i="0" u="none" strike="noStrike" cap="none">
                <a:solidFill>
                  <a:srgbClr val="0B6922"/>
                </a:solidFill>
                <a:latin typeface="Calibri"/>
                <a:ea typeface="Calibri"/>
                <a:cs typeface="Calibri"/>
                <a:sym typeface="Calibri"/>
              </a:rPr>
              <a:t>Unit 2: Pro-environmental thermal energy management </a:t>
            </a:r>
            <a:endParaRPr/>
          </a:p>
        </p:txBody>
      </p:sp>
      <p:sp>
        <p:nvSpPr>
          <p:cNvPr id="187" name="Google Shape;187;p16"/>
          <p:cNvSpPr txBox="1"/>
          <p:nvPr/>
        </p:nvSpPr>
        <p:spPr>
          <a:xfrm>
            <a:off x="838199" y="4385792"/>
            <a:ext cx="7916057" cy="2908448"/>
          </a:xfrm>
          <a:prstGeom prst="rect">
            <a:avLst/>
          </a:prstGeom>
          <a:noFill/>
          <a:ln>
            <a:noFill/>
          </a:ln>
        </p:spPr>
        <p:txBody>
          <a:bodyPr spcFirstLastPara="1" wrap="square" lIns="91425" tIns="45700" rIns="91425" bIns="45700" anchor="t" anchorCtr="0">
            <a:spAutoFit/>
          </a:bodyPr>
          <a:lstStyle/>
          <a:p>
            <a:pPr marL="342900" marR="0" lvl="0" indent="-342900" algn="l" rtl="0">
              <a:lnSpc>
                <a:spcPct val="150000"/>
              </a:lnSpc>
              <a:spcBef>
                <a:spcPts val="0"/>
              </a:spcBef>
              <a:spcAft>
                <a:spcPts val="0"/>
              </a:spcAft>
              <a:buClr>
                <a:srgbClr val="000000"/>
              </a:buClr>
              <a:buSzPts val="2000"/>
              <a:buFont typeface="Arial"/>
              <a:buAutoNum type="arabicPeriod"/>
            </a:pPr>
            <a:r>
              <a:rPr lang="en-GB" sz="2000" b="1" i="0" u="none" strike="noStrike" cap="none">
                <a:solidFill>
                  <a:srgbClr val="000000"/>
                </a:solidFill>
                <a:latin typeface="Calibri"/>
                <a:ea typeface="Calibri"/>
                <a:cs typeface="Calibri"/>
                <a:sym typeface="Calibri"/>
              </a:rPr>
              <a:t>Insulation</a:t>
            </a:r>
            <a:r>
              <a:rPr lang="en-GB" sz="2000" b="0" i="0" u="none" strike="noStrike" cap="none">
                <a:solidFill>
                  <a:srgbClr val="000000"/>
                </a:solidFill>
                <a:latin typeface="Calibri"/>
                <a:ea typeface="Calibri"/>
                <a:cs typeface="Calibri"/>
                <a:sym typeface="Calibri"/>
              </a:rPr>
              <a:t> Improvement: upgrade insulation in buildings to minimise heat loss.</a:t>
            </a:r>
            <a:endParaRPr sz="2000" b="0" i="0" u="none" strike="noStrike" cap="none">
              <a:solidFill>
                <a:srgbClr val="000000"/>
              </a:solidFill>
              <a:latin typeface="Calibri"/>
              <a:ea typeface="Calibri"/>
              <a:cs typeface="Calibri"/>
              <a:sym typeface="Calibri"/>
            </a:endParaRPr>
          </a:p>
          <a:p>
            <a:pPr marL="342900" marR="0" lvl="0" indent="-342900" algn="l" rtl="0">
              <a:lnSpc>
                <a:spcPct val="150000"/>
              </a:lnSpc>
              <a:spcBef>
                <a:spcPts val="0"/>
              </a:spcBef>
              <a:spcAft>
                <a:spcPts val="0"/>
              </a:spcAft>
              <a:buClr>
                <a:srgbClr val="000000"/>
              </a:buClr>
              <a:buSzPts val="2000"/>
              <a:buFont typeface="Arial"/>
              <a:buAutoNum type="arabicPeriod"/>
            </a:pPr>
            <a:r>
              <a:rPr lang="en-GB" sz="2000" b="1" i="0" u="none" strike="noStrike" cap="none">
                <a:solidFill>
                  <a:srgbClr val="000000"/>
                </a:solidFill>
                <a:latin typeface="Calibri"/>
                <a:ea typeface="Calibri"/>
                <a:cs typeface="Calibri"/>
                <a:sym typeface="Calibri"/>
              </a:rPr>
              <a:t>Energy-Efficient</a:t>
            </a:r>
            <a:r>
              <a:rPr lang="en-GB" sz="2000" b="0" i="0" u="none" strike="noStrike" cap="none">
                <a:solidFill>
                  <a:srgbClr val="000000"/>
                </a:solidFill>
                <a:latin typeface="Calibri"/>
                <a:ea typeface="Calibri"/>
                <a:cs typeface="Calibri"/>
                <a:sym typeface="Calibri"/>
              </a:rPr>
              <a:t> Equipment: replace old heating systems with high-efficiency models (e.g., heat pumps).</a:t>
            </a:r>
            <a:endParaRPr sz="2000" b="0" i="0" u="none" strike="noStrike" cap="none">
              <a:solidFill>
                <a:srgbClr val="000000"/>
              </a:solidFill>
              <a:latin typeface="Calibri"/>
              <a:ea typeface="Calibri"/>
              <a:cs typeface="Calibri"/>
              <a:sym typeface="Calibri"/>
            </a:endParaRPr>
          </a:p>
          <a:p>
            <a:pPr marL="342900" marR="0" lvl="0" indent="-342900" algn="l" rtl="0">
              <a:lnSpc>
                <a:spcPct val="150000"/>
              </a:lnSpc>
              <a:spcBef>
                <a:spcPts val="0"/>
              </a:spcBef>
              <a:spcAft>
                <a:spcPts val="0"/>
              </a:spcAft>
              <a:buClr>
                <a:srgbClr val="000000"/>
              </a:buClr>
              <a:buSzPts val="2000"/>
              <a:buFont typeface="Arial"/>
              <a:buAutoNum type="arabicPeriod"/>
            </a:pPr>
            <a:r>
              <a:rPr lang="en-GB" sz="2000" b="1" i="0" u="none" strike="noStrike" cap="none">
                <a:solidFill>
                  <a:srgbClr val="000000"/>
                </a:solidFill>
                <a:latin typeface="Calibri"/>
                <a:ea typeface="Calibri"/>
                <a:cs typeface="Calibri"/>
                <a:sym typeface="Calibri"/>
              </a:rPr>
              <a:t>Solar Thermal </a:t>
            </a:r>
            <a:r>
              <a:rPr lang="en-GB" sz="2000" b="0" i="0" u="none" strike="noStrike" cap="none">
                <a:solidFill>
                  <a:srgbClr val="000000"/>
                </a:solidFill>
                <a:latin typeface="Calibri"/>
                <a:ea typeface="Calibri"/>
                <a:cs typeface="Calibri"/>
                <a:sym typeface="Calibri"/>
              </a:rPr>
              <a:t>Systems: install solar collectors for heating water or air.</a:t>
            </a:r>
            <a:endParaRPr sz="2000" b="0" i="0" u="none" strike="noStrike" cap="none">
              <a:solidFill>
                <a:srgbClr val="000000"/>
              </a:solidFill>
              <a:latin typeface="Calibri"/>
              <a:ea typeface="Calibri"/>
              <a:cs typeface="Calibri"/>
              <a:sym typeface="Calibri"/>
            </a:endParaRPr>
          </a:p>
          <a:p>
            <a:pPr marL="230505" marR="0" lvl="0" indent="0" algn="l" rtl="0">
              <a:lnSpc>
                <a:spcPct val="115000"/>
              </a:lnSpc>
              <a:spcBef>
                <a:spcPts val="0"/>
              </a:spcBef>
              <a:spcAft>
                <a:spcPts val="1200"/>
              </a:spcAft>
              <a:buNone/>
            </a:pPr>
            <a:endParaRPr sz="2000" b="0" i="0" u="none" strike="noStrike" cap="none">
              <a:solidFill>
                <a:srgbClr val="000000"/>
              </a:solidFill>
              <a:latin typeface="Arial"/>
              <a:ea typeface="Arial"/>
              <a:cs typeface="Arial"/>
              <a:sym typeface="Arial"/>
            </a:endParaRPr>
          </a:p>
        </p:txBody>
      </p:sp>
      <p:pic>
        <p:nvPicPr>
          <p:cNvPr id="188" name="Google Shape;188;p16"/>
          <p:cNvPicPr preferRelativeResize="0"/>
          <p:nvPr/>
        </p:nvPicPr>
        <p:blipFill rotWithShape="1">
          <a:blip r:embed="rId3">
            <a:alphaModFix/>
          </a:blip>
          <a:srcRect/>
          <a:stretch/>
        </p:blipFill>
        <p:spPr>
          <a:xfrm>
            <a:off x="7363606" y="3166592"/>
            <a:ext cx="1390650" cy="1219200"/>
          </a:xfrm>
          <a:prstGeom prst="rect">
            <a:avLst/>
          </a:prstGeom>
          <a:noFill/>
          <a:ln>
            <a:noFill/>
          </a:ln>
        </p:spPr>
      </p:pic>
      <p:sp>
        <p:nvSpPr>
          <p:cNvPr id="189" name="Google Shape;189;p16"/>
          <p:cNvSpPr txBox="1"/>
          <p:nvPr/>
        </p:nvSpPr>
        <p:spPr>
          <a:xfrm>
            <a:off x="868179" y="3362688"/>
            <a:ext cx="16295558" cy="83099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GB" sz="2000" b="1" i="0" u="none" strike="noStrike" cap="none">
                <a:solidFill>
                  <a:srgbClr val="000000"/>
                </a:solidFill>
                <a:latin typeface="Calibri"/>
                <a:ea typeface="Calibri"/>
                <a:cs typeface="Calibri"/>
                <a:sym typeface="Calibri"/>
              </a:rPr>
              <a:t>Do’s and don’ts </a:t>
            </a:r>
            <a:endParaRPr sz="2000" b="1"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None/>
            </a:pPr>
            <a:br>
              <a:rPr lang="en-GB" sz="1400" b="0" i="0" u="none" strike="noStrike" cap="none">
                <a:solidFill>
                  <a:srgbClr val="000000"/>
                </a:solidFill>
                <a:latin typeface="Arial"/>
                <a:ea typeface="Arial"/>
                <a:cs typeface="Arial"/>
                <a:sym typeface="Arial"/>
              </a:rPr>
            </a:br>
            <a:endParaRPr sz="1400" b="0" i="0" u="none" strike="noStrike" cap="none">
              <a:solidFill>
                <a:srgbClr val="000000"/>
              </a:solidFill>
              <a:latin typeface="Arial"/>
              <a:ea typeface="Arial"/>
              <a:cs typeface="Arial"/>
              <a:sym typeface="Arial"/>
            </a:endParaRPr>
          </a:p>
        </p:txBody>
      </p:sp>
      <p:pic>
        <p:nvPicPr>
          <p:cNvPr id="190" name="Google Shape;190;p16"/>
          <p:cNvPicPr preferRelativeResize="0"/>
          <p:nvPr/>
        </p:nvPicPr>
        <p:blipFill rotWithShape="1">
          <a:blip r:embed="rId4">
            <a:alphaModFix/>
          </a:blip>
          <a:srcRect/>
          <a:stretch/>
        </p:blipFill>
        <p:spPr>
          <a:xfrm>
            <a:off x="15630526" y="4088888"/>
            <a:ext cx="1819275" cy="1047750"/>
          </a:xfrm>
          <a:prstGeom prst="rect">
            <a:avLst/>
          </a:prstGeom>
          <a:noFill/>
          <a:ln>
            <a:noFill/>
          </a:ln>
        </p:spPr>
      </p:pic>
      <p:sp>
        <p:nvSpPr>
          <p:cNvPr id="191" name="Google Shape;191;p16"/>
          <p:cNvSpPr txBox="1"/>
          <p:nvPr/>
        </p:nvSpPr>
        <p:spPr>
          <a:xfrm>
            <a:off x="9144000" y="5150362"/>
            <a:ext cx="7916057" cy="2862282"/>
          </a:xfrm>
          <a:prstGeom prst="rect">
            <a:avLst/>
          </a:prstGeom>
          <a:noFill/>
          <a:ln>
            <a:noFill/>
          </a:ln>
        </p:spPr>
        <p:txBody>
          <a:bodyPr spcFirstLastPara="1" wrap="square" lIns="91425" tIns="45700" rIns="91425" bIns="45700" anchor="t" anchorCtr="0">
            <a:spAutoFit/>
          </a:bodyPr>
          <a:lstStyle/>
          <a:p>
            <a:pPr marL="342900" marR="0" lvl="0" indent="-342900" algn="l" rtl="0">
              <a:lnSpc>
                <a:spcPct val="150000"/>
              </a:lnSpc>
              <a:spcBef>
                <a:spcPts val="0"/>
              </a:spcBef>
              <a:spcAft>
                <a:spcPts val="0"/>
              </a:spcAft>
              <a:buClr>
                <a:srgbClr val="000000"/>
              </a:buClr>
              <a:buSzPts val="2000"/>
              <a:buFont typeface="Arial"/>
              <a:buAutoNum type="arabicPeriod"/>
            </a:pPr>
            <a:r>
              <a:rPr lang="en-GB" sz="2000" b="0" i="0" u="none" strike="noStrike" cap="none">
                <a:solidFill>
                  <a:srgbClr val="000000"/>
                </a:solidFill>
                <a:latin typeface="Calibri"/>
                <a:ea typeface="Calibri"/>
                <a:cs typeface="Calibri"/>
                <a:sym typeface="Calibri"/>
              </a:rPr>
              <a:t>Using </a:t>
            </a:r>
            <a:r>
              <a:rPr lang="en-GB" sz="2000" b="1" i="0" u="none" strike="noStrike" cap="none">
                <a:solidFill>
                  <a:srgbClr val="000000"/>
                </a:solidFill>
                <a:latin typeface="Calibri"/>
                <a:ea typeface="Calibri"/>
                <a:cs typeface="Calibri"/>
                <a:sym typeface="Calibri"/>
              </a:rPr>
              <a:t>Outdated Technology</a:t>
            </a:r>
            <a:r>
              <a:rPr lang="en-GB" sz="2000" b="0" i="0" u="none" strike="noStrike" cap="none">
                <a:solidFill>
                  <a:srgbClr val="000000"/>
                </a:solidFill>
                <a:latin typeface="Calibri"/>
                <a:ea typeface="Calibri"/>
                <a:cs typeface="Calibri"/>
                <a:sym typeface="Calibri"/>
              </a:rPr>
              <a:t>: don’t invest in old, inefficient heating systems; prioritise modern, energy-efficient solutions.</a:t>
            </a:r>
            <a:endParaRPr sz="2000" b="0" i="0" u="none" strike="noStrike" cap="none">
              <a:solidFill>
                <a:srgbClr val="000000"/>
              </a:solidFill>
              <a:latin typeface="Calibri"/>
              <a:ea typeface="Calibri"/>
              <a:cs typeface="Calibri"/>
              <a:sym typeface="Calibri"/>
            </a:endParaRPr>
          </a:p>
          <a:p>
            <a:pPr marL="342900" marR="0" lvl="0" indent="-342900" algn="l" rtl="0">
              <a:lnSpc>
                <a:spcPct val="150000"/>
              </a:lnSpc>
              <a:spcBef>
                <a:spcPts val="0"/>
              </a:spcBef>
              <a:spcAft>
                <a:spcPts val="0"/>
              </a:spcAft>
              <a:buClr>
                <a:srgbClr val="000000"/>
              </a:buClr>
              <a:buSzPts val="2000"/>
              <a:buFont typeface="Arial"/>
              <a:buAutoNum type="arabicPeriod"/>
            </a:pPr>
            <a:r>
              <a:rPr lang="en-GB" sz="2000" b="0" i="0" u="none" strike="noStrike" cap="none">
                <a:solidFill>
                  <a:srgbClr val="000000"/>
                </a:solidFill>
                <a:latin typeface="Calibri"/>
                <a:ea typeface="Calibri"/>
                <a:cs typeface="Calibri"/>
                <a:sym typeface="Calibri"/>
              </a:rPr>
              <a:t>Compromising Insulation: avoid skimping on insulation; inadequate insulation leads to significant energy waste.</a:t>
            </a:r>
            <a:endParaRPr sz="2000" b="0" i="0" u="none" strike="noStrike" cap="none">
              <a:solidFill>
                <a:srgbClr val="000000"/>
              </a:solidFill>
              <a:latin typeface="Calibri"/>
              <a:ea typeface="Calibri"/>
              <a:cs typeface="Calibri"/>
              <a:sym typeface="Calibri"/>
            </a:endParaRPr>
          </a:p>
          <a:p>
            <a:pPr marL="342900" marR="0" lvl="0" indent="-342900" algn="l" rtl="0">
              <a:lnSpc>
                <a:spcPct val="150000"/>
              </a:lnSpc>
              <a:spcBef>
                <a:spcPts val="0"/>
              </a:spcBef>
              <a:spcAft>
                <a:spcPts val="0"/>
              </a:spcAft>
              <a:buClr>
                <a:srgbClr val="000000"/>
              </a:buClr>
              <a:buSzPts val="2000"/>
              <a:buFont typeface="Arial"/>
              <a:buAutoNum type="arabicPeriod"/>
            </a:pPr>
            <a:r>
              <a:rPr lang="en-GB" sz="2000" b="0" i="0" u="none" strike="noStrike" cap="none">
                <a:solidFill>
                  <a:srgbClr val="000000"/>
                </a:solidFill>
                <a:latin typeface="Calibri"/>
                <a:ea typeface="Calibri"/>
                <a:cs typeface="Calibri"/>
                <a:sym typeface="Calibri"/>
              </a:rPr>
              <a:t>Prioritising </a:t>
            </a:r>
            <a:r>
              <a:rPr lang="en-GB" sz="2000" b="1" i="0" u="none" strike="noStrike" cap="none">
                <a:solidFill>
                  <a:srgbClr val="000000"/>
                </a:solidFill>
                <a:latin typeface="Calibri"/>
                <a:ea typeface="Calibri"/>
                <a:cs typeface="Calibri"/>
                <a:sym typeface="Calibri"/>
              </a:rPr>
              <a:t>Cost Over Sustainability</a:t>
            </a:r>
            <a:r>
              <a:rPr lang="en-GB" sz="2000" b="0" i="0" u="none" strike="noStrike" cap="none">
                <a:solidFill>
                  <a:srgbClr val="000000"/>
                </a:solidFill>
                <a:latin typeface="Calibri"/>
                <a:ea typeface="Calibri"/>
                <a:cs typeface="Calibri"/>
                <a:sym typeface="Calibri"/>
              </a:rPr>
              <a:t>: don’t focus solely on initial costs; consider long-term savings and environmental benefits.</a:t>
            </a:r>
            <a:endParaRPr sz="2000" b="0" i="0" u="none" strike="noStrike" cap="none">
              <a:solidFill>
                <a:srgbClr val="000000"/>
              </a:solidFill>
              <a:latin typeface="Calibri"/>
              <a:ea typeface="Calibri"/>
              <a:cs typeface="Calibri"/>
              <a:sym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17"/>
          <p:cNvSpPr txBox="1"/>
          <p:nvPr/>
        </p:nvSpPr>
        <p:spPr>
          <a:xfrm>
            <a:off x="958119" y="2345101"/>
            <a:ext cx="16535401" cy="5231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GB" sz="2800" b="1" i="0" u="none" strike="noStrike" cap="none">
                <a:solidFill>
                  <a:srgbClr val="0B6922"/>
                </a:solidFill>
                <a:latin typeface="Calibri"/>
                <a:ea typeface="Calibri"/>
                <a:cs typeface="Calibri"/>
                <a:sym typeface="Calibri"/>
              </a:rPr>
              <a:t>Unit 3 - Community and local energy initiatives </a:t>
            </a:r>
            <a:endParaRPr sz="2800" b="1" i="0" u="none" strike="noStrike" cap="none">
              <a:solidFill>
                <a:srgbClr val="0B6922"/>
              </a:solidFill>
              <a:latin typeface="Calibri"/>
              <a:ea typeface="Calibri"/>
              <a:cs typeface="Calibri"/>
              <a:sym typeface="Calibri"/>
            </a:endParaRPr>
          </a:p>
        </p:txBody>
      </p:sp>
      <p:sp>
        <p:nvSpPr>
          <p:cNvPr id="197" name="Google Shape;197;p17"/>
          <p:cNvSpPr txBox="1"/>
          <p:nvPr/>
        </p:nvSpPr>
        <p:spPr>
          <a:xfrm>
            <a:off x="718277" y="2703502"/>
            <a:ext cx="11633618" cy="6401712"/>
          </a:xfrm>
          <a:prstGeom prst="rect">
            <a:avLst/>
          </a:prstGeom>
          <a:noFill/>
          <a:ln>
            <a:noFill/>
          </a:ln>
        </p:spPr>
        <p:txBody>
          <a:bodyPr spcFirstLastPara="1" wrap="square" lIns="91425" tIns="45700" rIns="91425" bIns="45700" anchor="t" anchorCtr="0">
            <a:spAutoFit/>
          </a:bodyPr>
          <a:lstStyle/>
          <a:p>
            <a:pPr marL="228600">
              <a:lnSpc>
                <a:spcPct val="150000"/>
              </a:lnSpc>
            </a:pPr>
            <a:r>
              <a:rPr lang="en-GB" sz="2000" b="1" dirty="0">
                <a:effectLst/>
                <a:latin typeface="Calibri" panose="020F0502020204030204" pitchFamily="34" charset="0"/>
                <a:ea typeface="Calibri" panose="020F0502020204030204" pitchFamily="34" charset="0"/>
                <a:cs typeface="Calibri" panose="020F0502020204030204" pitchFamily="34" charset="0"/>
              </a:rPr>
              <a:t>Section 1: Energy communities: energy sharing models for a sustainable future</a:t>
            </a:r>
            <a:endParaRPr lang="it-IT" sz="2000" dirty="0">
              <a:effectLst/>
              <a:latin typeface="Calibri" panose="020F0502020204030204" pitchFamily="34" charset="0"/>
              <a:ea typeface="Calibri" panose="020F0502020204030204" pitchFamily="34" charset="0"/>
              <a:cs typeface="Calibri" panose="020F0502020204030204" pitchFamily="34" charset="0"/>
            </a:endParaRPr>
          </a:p>
          <a:p>
            <a:pPr marL="228600">
              <a:lnSpc>
                <a:spcPct val="150000"/>
              </a:lnSpc>
            </a:pPr>
            <a:r>
              <a:rPr lang="en-GB" sz="2000" dirty="0">
                <a:effectLst/>
                <a:latin typeface="Calibri" panose="020F0502020204030204" pitchFamily="34" charset="0"/>
                <a:ea typeface="Calibri" panose="020F0502020204030204" pitchFamily="34" charset="0"/>
                <a:cs typeface="Calibri" panose="020F0502020204030204" pitchFamily="34" charset="0"/>
              </a:rPr>
              <a:t>An energy community is a collaborative initiative where individuals, businesses, and organisations come together to produce, consume, and manage energy collectively. These communities typically focus on renewable energy sources, aiming to enhance energy independence, sustainability, and efficiency.</a:t>
            </a:r>
            <a:endParaRPr lang="it-IT" sz="2000" dirty="0">
              <a:effectLst/>
              <a:latin typeface="Calibri" panose="020F0502020204030204" pitchFamily="34" charset="0"/>
              <a:ea typeface="Calibri" panose="020F0502020204030204" pitchFamily="34" charset="0"/>
              <a:cs typeface="Calibri" panose="020F0502020204030204" pitchFamily="34" charset="0"/>
            </a:endParaRPr>
          </a:p>
          <a:p>
            <a:pPr marL="228600">
              <a:lnSpc>
                <a:spcPct val="150000"/>
              </a:lnSpc>
            </a:pPr>
            <a:r>
              <a:rPr lang="en-GB" sz="2000" dirty="0">
                <a:effectLst/>
                <a:latin typeface="Calibri" panose="020F0502020204030204" pitchFamily="34" charset="0"/>
                <a:ea typeface="Calibri" panose="020F0502020204030204" pitchFamily="34" charset="0"/>
                <a:cs typeface="Calibri" panose="020F0502020204030204" pitchFamily="34" charset="0"/>
              </a:rPr>
              <a:t>Energy communities can emerge through various pathways, including grassroots initiatives, local government support, and partnerships with energy cooperatives. The process often involves engaging stakeholders to assess energy needs, develop a shared vision, and implement renewable energy projects, such as solar panels or wind turbines.</a:t>
            </a:r>
            <a:endParaRPr lang="it-IT" sz="2000" dirty="0">
              <a:effectLst/>
              <a:latin typeface="Calibri" panose="020F0502020204030204" pitchFamily="34" charset="0"/>
              <a:ea typeface="Calibri" panose="020F0502020204030204" pitchFamily="34" charset="0"/>
              <a:cs typeface="Calibri" panose="020F0502020204030204" pitchFamily="34" charset="0"/>
            </a:endParaRPr>
          </a:p>
          <a:p>
            <a:pPr marL="228600">
              <a:lnSpc>
                <a:spcPct val="150000"/>
              </a:lnSpc>
            </a:pPr>
            <a:r>
              <a:rPr lang="en-GB" sz="2000" dirty="0">
                <a:effectLst/>
                <a:latin typeface="Calibri" panose="020F0502020204030204" pitchFamily="34" charset="0"/>
                <a:ea typeface="Calibri" panose="020F0502020204030204" pitchFamily="34" charset="0"/>
                <a:cs typeface="Calibri" panose="020F0502020204030204" pitchFamily="34" charset="0"/>
              </a:rPr>
              <a:t>The European Union has established several regulations to promote energy communities, notably the </a:t>
            </a:r>
            <a:r>
              <a:rPr lang="en-GB" sz="2000" u="sng" dirty="0">
                <a:solidFill>
                  <a:srgbClr val="0000FF"/>
                </a:solidFill>
                <a:effectLst/>
                <a:latin typeface="Calibri" panose="020F0502020204030204" pitchFamily="34" charset="0"/>
                <a:ea typeface="Calibri" panose="020F0502020204030204" pitchFamily="34" charset="0"/>
                <a:cs typeface="Calibri" panose="020F0502020204030204" pitchFamily="34" charset="0"/>
                <a:hlinkClick r:id="rId3"/>
              </a:rPr>
              <a:t>Clean </a:t>
            </a:r>
            <a:r>
              <a:rPr lang="en-GB" sz="2000" b="1" u="sng" dirty="0">
                <a:solidFill>
                  <a:srgbClr val="0000FF"/>
                </a:solidFill>
                <a:effectLst/>
                <a:latin typeface="Calibri" panose="020F0502020204030204" pitchFamily="34" charset="0"/>
                <a:ea typeface="Calibri" panose="020F0502020204030204" pitchFamily="34" charset="0"/>
                <a:cs typeface="Calibri" panose="020F0502020204030204" pitchFamily="34" charset="0"/>
                <a:hlinkClick r:id="rId3"/>
              </a:rPr>
              <a:t>Energy for All Europeans package</a:t>
            </a:r>
            <a:r>
              <a:rPr lang="en-GB" sz="2000" dirty="0">
                <a:effectLst/>
                <a:latin typeface="Calibri" panose="020F0502020204030204" pitchFamily="34" charset="0"/>
                <a:ea typeface="Calibri" panose="020F0502020204030204" pitchFamily="34" charset="0"/>
                <a:cs typeface="Calibri" panose="020F0502020204030204" pitchFamily="34" charset="0"/>
              </a:rPr>
              <a:t>, which includes the Directive (EU) 2018/2001 on the promotion of the use of energy from renewable sources and the Directive (EU) 2019/944 on common rules for the internal market for electricity. These directives emphasise the importance of citizen participation in energy production and the legal recognition of energy communities.</a:t>
            </a:r>
            <a:endParaRPr sz="2000" b="0"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000"/>
              <a:buFont typeface="Arial"/>
              <a:buNone/>
            </a:pPr>
            <a:endParaRPr sz="2000" b="1" i="0" u="none" strike="noStrike" cap="none" dirty="0">
              <a:solidFill>
                <a:schemeClr val="dk1"/>
              </a:solidFill>
              <a:latin typeface="Calibri"/>
              <a:ea typeface="Calibri"/>
              <a:cs typeface="Calibri"/>
              <a:sym typeface="Calibri"/>
            </a:endParaRPr>
          </a:p>
        </p:txBody>
      </p:sp>
      <p:pic>
        <p:nvPicPr>
          <p:cNvPr id="198" name="Google Shape;198;p17" descr="persone che detengono icone di risparmio energetico - green energy communities foto e immagini stock"/>
          <p:cNvPicPr preferRelativeResize="0"/>
          <p:nvPr/>
        </p:nvPicPr>
        <p:blipFill rotWithShape="1">
          <a:blip r:embed="rId4">
            <a:alphaModFix/>
          </a:blip>
          <a:srcRect/>
          <a:stretch/>
        </p:blipFill>
        <p:spPr>
          <a:xfrm>
            <a:off x="12576748" y="3619500"/>
            <a:ext cx="4479830" cy="4025484"/>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95">
          <a:extLst>
            <a:ext uri="{FF2B5EF4-FFF2-40B4-BE49-F238E27FC236}">
              <a16:creationId xmlns:a16="http://schemas.microsoft.com/office/drawing/2014/main" id="{1647280C-4E55-BBCC-12FC-3843102C7189}"/>
            </a:ext>
          </a:extLst>
        </p:cNvPr>
        <p:cNvGrpSpPr/>
        <p:nvPr/>
      </p:nvGrpSpPr>
      <p:grpSpPr>
        <a:xfrm>
          <a:off x="0" y="0"/>
          <a:ext cx="0" cy="0"/>
          <a:chOff x="0" y="0"/>
          <a:chExt cx="0" cy="0"/>
        </a:xfrm>
      </p:grpSpPr>
      <p:sp>
        <p:nvSpPr>
          <p:cNvPr id="196" name="Google Shape;196;p17">
            <a:extLst>
              <a:ext uri="{FF2B5EF4-FFF2-40B4-BE49-F238E27FC236}">
                <a16:creationId xmlns:a16="http://schemas.microsoft.com/office/drawing/2014/main" id="{F4E08949-D38A-D370-7759-1B1BDE7A4C96}"/>
              </a:ext>
            </a:extLst>
          </p:cNvPr>
          <p:cNvSpPr txBox="1"/>
          <p:nvPr/>
        </p:nvSpPr>
        <p:spPr>
          <a:xfrm>
            <a:off x="958119" y="2345101"/>
            <a:ext cx="16535401" cy="5231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GB" sz="2800" b="1" i="0" u="none" strike="noStrike" cap="none">
                <a:solidFill>
                  <a:srgbClr val="0B6922"/>
                </a:solidFill>
                <a:latin typeface="Calibri"/>
                <a:ea typeface="Calibri"/>
                <a:cs typeface="Calibri"/>
                <a:sym typeface="Calibri"/>
              </a:rPr>
              <a:t>Unit 3 - Community and local energy initiatives </a:t>
            </a:r>
            <a:endParaRPr sz="2800" b="1" i="0" u="none" strike="noStrike" cap="none">
              <a:solidFill>
                <a:srgbClr val="0B6922"/>
              </a:solidFill>
              <a:latin typeface="Calibri"/>
              <a:ea typeface="Calibri"/>
              <a:cs typeface="Calibri"/>
              <a:sym typeface="Calibri"/>
            </a:endParaRPr>
          </a:p>
        </p:txBody>
      </p:sp>
      <p:sp>
        <p:nvSpPr>
          <p:cNvPr id="197" name="Google Shape;197;p17">
            <a:extLst>
              <a:ext uri="{FF2B5EF4-FFF2-40B4-BE49-F238E27FC236}">
                <a16:creationId xmlns:a16="http://schemas.microsoft.com/office/drawing/2014/main" id="{2197A55E-CB6E-D8DC-E157-B317528E50C4}"/>
              </a:ext>
            </a:extLst>
          </p:cNvPr>
          <p:cNvSpPr txBox="1"/>
          <p:nvPr/>
        </p:nvSpPr>
        <p:spPr>
          <a:xfrm>
            <a:off x="718277" y="2703502"/>
            <a:ext cx="11633618" cy="5632271"/>
          </a:xfrm>
          <a:prstGeom prst="rect">
            <a:avLst/>
          </a:prstGeom>
          <a:noFill/>
          <a:ln>
            <a:noFill/>
          </a:ln>
        </p:spPr>
        <p:txBody>
          <a:bodyPr spcFirstLastPara="1" wrap="square" lIns="91425" tIns="45700" rIns="91425" bIns="45700" anchor="t" anchorCtr="0">
            <a:spAutoFit/>
          </a:bodyPr>
          <a:lstStyle/>
          <a:p>
            <a:pPr marL="228600">
              <a:lnSpc>
                <a:spcPct val="150000"/>
              </a:lnSpc>
            </a:pPr>
            <a:r>
              <a:rPr lang="en-GB" sz="2000" dirty="0">
                <a:effectLst/>
                <a:latin typeface="Calibri" panose="020F0502020204030204" pitchFamily="34" charset="0"/>
                <a:ea typeface="Calibri" panose="020F0502020204030204" pitchFamily="34" charset="0"/>
                <a:cs typeface="Calibri" panose="020F0502020204030204" pitchFamily="34" charset="0"/>
              </a:rPr>
              <a:t>There are Environmental, Social, and Political Benefits</a:t>
            </a:r>
            <a:endParaRPr lang="it-IT" sz="2000" dirty="0">
              <a:effectLst/>
              <a:latin typeface="Calibri" panose="020F0502020204030204" pitchFamily="34" charset="0"/>
              <a:ea typeface="Calibri" panose="020F0502020204030204" pitchFamily="34" charset="0"/>
              <a:cs typeface="Calibri" panose="020F0502020204030204" pitchFamily="34" charset="0"/>
            </a:endParaRPr>
          </a:p>
          <a:p>
            <a:pPr marL="228600">
              <a:lnSpc>
                <a:spcPct val="150000"/>
              </a:lnSpc>
            </a:pPr>
            <a:r>
              <a:rPr lang="en-GB" sz="2000" dirty="0">
                <a:effectLst/>
                <a:latin typeface="Calibri" panose="020F0502020204030204" pitchFamily="34" charset="0"/>
                <a:ea typeface="Calibri" panose="020F0502020204030204" pitchFamily="34" charset="0"/>
                <a:cs typeface="Calibri" panose="020F0502020204030204" pitchFamily="34" charset="0"/>
              </a:rPr>
              <a:t>1. </a:t>
            </a:r>
            <a:r>
              <a:rPr lang="en-GB" sz="2000" b="1" dirty="0">
                <a:effectLst/>
                <a:latin typeface="Calibri" panose="020F0502020204030204" pitchFamily="34" charset="0"/>
                <a:ea typeface="Calibri" panose="020F0502020204030204" pitchFamily="34" charset="0"/>
                <a:cs typeface="Calibri" panose="020F0502020204030204" pitchFamily="34" charset="0"/>
              </a:rPr>
              <a:t>Environmental Benefits</a:t>
            </a:r>
            <a:r>
              <a:rPr lang="en-GB" sz="2000" dirty="0">
                <a:effectLst/>
                <a:latin typeface="Calibri" panose="020F0502020204030204" pitchFamily="34" charset="0"/>
                <a:ea typeface="Calibri" panose="020F0502020204030204" pitchFamily="34" charset="0"/>
                <a:cs typeface="Calibri" panose="020F0502020204030204" pitchFamily="34" charset="0"/>
              </a:rPr>
              <a:t>: energy communities contribute to reducing greenhouse gas emissions by promoting the use of renewable energy, thereby decreasing reliance on fossil fuels.</a:t>
            </a:r>
            <a:endParaRPr lang="it-IT" sz="2000" dirty="0">
              <a:effectLst/>
              <a:latin typeface="Calibri" panose="020F0502020204030204" pitchFamily="34" charset="0"/>
              <a:ea typeface="Calibri" panose="020F0502020204030204" pitchFamily="34" charset="0"/>
              <a:cs typeface="Calibri" panose="020F0502020204030204" pitchFamily="34" charset="0"/>
            </a:endParaRPr>
          </a:p>
          <a:p>
            <a:pPr marL="228600">
              <a:lnSpc>
                <a:spcPct val="150000"/>
              </a:lnSpc>
            </a:pPr>
            <a:r>
              <a:rPr lang="en-GB" sz="2000" dirty="0">
                <a:effectLst/>
                <a:latin typeface="Calibri" panose="020F0502020204030204" pitchFamily="34" charset="0"/>
                <a:ea typeface="Calibri" panose="020F0502020204030204" pitchFamily="34" charset="0"/>
                <a:cs typeface="Calibri" panose="020F0502020204030204" pitchFamily="34" charset="0"/>
              </a:rPr>
              <a:t>2. </a:t>
            </a:r>
            <a:r>
              <a:rPr lang="en-GB" sz="2000" b="1" dirty="0">
                <a:effectLst/>
                <a:latin typeface="Calibri" panose="020F0502020204030204" pitchFamily="34" charset="0"/>
                <a:ea typeface="Calibri" panose="020F0502020204030204" pitchFamily="34" charset="0"/>
                <a:cs typeface="Calibri" panose="020F0502020204030204" pitchFamily="34" charset="0"/>
              </a:rPr>
              <a:t>Social Benefits</a:t>
            </a:r>
            <a:r>
              <a:rPr lang="en-GB" sz="2000" dirty="0">
                <a:effectLst/>
                <a:latin typeface="Calibri" panose="020F0502020204030204" pitchFamily="34" charset="0"/>
                <a:ea typeface="Calibri" panose="020F0502020204030204" pitchFamily="34" charset="0"/>
                <a:cs typeface="Calibri" panose="020F0502020204030204" pitchFamily="34" charset="0"/>
              </a:rPr>
              <a:t>: they foster local engagement, strengthen community ties, and enhance energy resilience. Members can benefit from lower energy costs and increased energy security.</a:t>
            </a:r>
            <a:endParaRPr lang="it-IT" sz="2000" dirty="0">
              <a:effectLst/>
              <a:latin typeface="Calibri" panose="020F0502020204030204" pitchFamily="34" charset="0"/>
              <a:ea typeface="Calibri" panose="020F0502020204030204" pitchFamily="34" charset="0"/>
              <a:cs typeface="Calibri" panose="020F0502020204030204" pitchFamily="34" charset="0"/>
            </a:endParaRPr>
          </a:p>
          <a:p>
            <a:pPr marL="228600">
              <a:lnSpc>
                <a:spcPct val="150000"/>
              </a:lnSpc>
            </a:pPr>
            <a:r>
              <a:rPr lang="en-GB" sz="2000" dirty="0">
                <a:effectLst/>
                <a:latin typeface="Calibri" panose="020F0502020204030204" pitchFamily="34" charset="0"/>
                <a:ea typeface="Calibri" panose="020F0502020204030204" pitchFamily="34" charset="0"/>
                <a:cs typeface="Calibri" panose="020F0502020204030204" pitchFamily="34" charset="0"/>
              </a:rPr>
              <a:t>3. </a:t>
            </a:r>
            <a:r>
              <a:rPr lang="en-GB" sz="2000" b="1" dirty="0">
                <a:effectLst/>
                <a:latin typeface="Calibri" panose="020F0502020204030204" pitchFamily="34" charset="0"/>
                <a:ea typeface="Calibri" panose="020F0502020204030204" pitchFamily="34" charset="0"/>
                <a:cs typeface="Calibri" panose="020F0502020204030204" pitchFamily="34" charset="0"/>
              </a:rPr>
              <a:t>Political Benefits</a:t>
            </a:r>
            <a:r>
              <a:rPr lang="en-GB" sz="2000" dirty="0">
                <a:effectLst/>
                <a:latin typeface="Calibri" panose="020F0502020204030204" pitchFamily="34" charset="0"/>
                <a:ea typeface="Calibri" panose="020F0502020204030204" pitchFamily="34" charset="0"/>
                <a:cs typeface="Calibri" panose="020F0502020204030204" pitchFamily="34" charset="0"/>
              </a:rPr>
              <a:t>: energy communities empower citizens by giving them a voice in energy decisions, promoting democratic participation in energy governance, and aligning with EU goals for a sustainable energy transition.</a:t>
            </a:r>
            <a:endParaRPr lang="it-IT" sz="2000" dirty="0">
              <a:effectLst/>
              <a:latin typeface="Calibri" panose="020F0502020204030204" pitchFamily="34" charset="0"/>
              <a:ea typeface="Calibri" panose="020F0502020204030204" pitchFamily="34" charset="0"/>
              <a:cs typeface="Calibri" panose="020F0502020204030204" pitchFamily="34" charset="0"/>
            </a:endParaRPr>
          </a:p>
          <a:p>
            <a:pPr marL="228600">
              <a:lnSpc>
                <a:spcPct val="150000"/>
              </a:lnSpc>
            </a:pPr>
            <a:r>
              <a:rPr lang="en-GB" sz="2000" dirty="0">
                <a:effectLst/>
                <a:latin typeface="Calibri" panose="020F0502020204030204" pitchFamily="34" charset="0"/>
                <a:ea typeface="Calibri" panose="020F0502020204030204" pitchFamily="34" charset="0"/>
                <a:cs typeface="Calibri" panose="020F0502020204030204" pitchFamily="34" charset="0"/>
              </a:rPr>
              <a:t>In summary, energy communities represent a transformative approach to energy management, promoting environmental sustainability, social cohesion, and political empowerment within local contexts.</a:t>
            </a:r>
            <a:endParaRPr lang="it-IT" sz="2000" dirty="0">
              <a:effectLst/>
              <a:latin typeface="Calibri" panose="020F0502020204030204" pitchFamily="34" charset="0"/>
              <a:ea typeface="Calibri" panose="020F0502020204030204" pitchFamily="34" charset="0"/>
              <a:cs typeface="Calibri" panose="020F0502020204030204" pitchFamily="34" charset="0"/>
            </a:endParaRPr>
          </a:p>
          <a:p>
            <a:pPr marL="0" marR="0" lvl="0" indent="0" algn="l" rtl="0">
              <a:lnSpc>
                <a:spcPct val="150000"/>
              </a:lnSpc>
              <a:spcBef>
                <a:spcPts val="0"/>
              </a:spcBef>
              <a:spcAft>
                <a:spcPts val="0"/>
              </a:spcAft>
              <a:buClr>
                <a:srgbClr val="000000"/>
              </a:buClr>
              <a:buSzPts val="2000"/>
              <a:buFont typeface="Arial"/>
              <a:buNone/>
            </a:pPr>
            <a:r>
              <a:rPr lang="en-GB" sz="2000" b="0" i="0" u="none" strike="noStrike" cap="none" dirty="0">
                <a:solidFill>
                  <a:schemeClr val="dk1"/>
                </a:solidFill>
                <a:latin typeface="Calibri" panose="020F0502020204030204" pitchFamily="34" charset="0"/>
                <a:ea typeface="Calibri" panose="020F0502020204030204" pitchFamily="34" charset="0"/>
                <a:cs typeface="Calibri" panose="020F0502020204030204" pitchFamily="34" charset="0"/>
                <a:sym typeface="Calibri"/>
              </a:rPr>
              <a:t> </a:t>
            </a:r>
            <a:endParaRPr sz="2000" b="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Calibri"/>
            </a:endParaRPr>
          </a:p>
          <a:p>
            <a:pPr marL="0" marR="0" lvl="0" indent="0" algn="l" rtl="0">
              <a:lnSpc>
                <a:spcPct val="150000"/>
              </a:lnSpc>
              <a:spcBef>
                <a:spcPts val="0"/>
              </a:spcBef>
              <a:spcAft>
                <a:spcPts val="0"/>
              </a:spcAft>
              <a:buClr>
                <a:srgbClr val="000000"/>
              </a:buClr>
              <a:buSzPts val="2000"/>
              <a:buFont typeface="Arial"/>
              <a:buNone/>
            </a:pPr>
            <a:endParaRPr sz="2000" b="1" i="0" u="none" strike="noStrike" cap="none" dirty="0">
              <a:solidFill>
                <a:schemeClr val="dk1"/>
              </a:solidFill>
              <a:latin typeface="Calibri" panose="020F0502020204030204" pitchFamily="34" charset="0"/>
              <a:ea typeface="Calibri" panose="020F0502020204030204" pitchFamily="34" charset="0"/>
              <a:cs typeface="Calibri" panose="020F0502020204030204" pitchFamily="34" charset="0"/>
              <a:sym typeface="Calibri"/>
            </a:endParaRPr>
          </a:p>
        </p:txBody>
      </p:sp>
      <p:pic>
        <p:nvPicPr>
          <p:cNvPr id="7170" name="Picture 2" descr="Persone con illustrazione delle risorse energetiche rinnovabili">
            <a:extLst>
              <a:ext uri="{FF2B5EF4-FFF2-40B4-BE49-F238E27FC236}">
                <a16:creationId xmlns:a16="http://schemas.microsoft.com/office/drawing/2014/main" id="{BE60353F-1D71-8BCA-6D16-747F3240B28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293939" y="2345101"/>
            <a:ext cx="4830106" cy="32174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94671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18"/>
          <p:cNvSpPr txBox="1"/>
          <p:nvPr/>
        </p:nvSpPr>
        <p:spPr>
          <a:xfrm>
            <a:off x="876299" y="2300129"/>
            <a:ext cx="16535401" cy="5231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GB" sz="2800" b="1" i="0" u="none" strike="noStrike" cap="none">
                <a:solidFill>
                  <a:srgbClr val="0B6922"/>
                </a:solidFill>
                <a:latin typeface="Calibri"/>
                <a:ea typeface="Calibri"/>
                <a:cs typeface="Calibri"/>
                <a:sym typeface="Calibri"/>
              </a:rPr>
              <a:t>Unit 3 - Community and local energy initiatives </a:t>
            </a:r>
            <a:endParaRPr sz="2800" b="1" i="0" u="none" strike="noStrike" cap="none">
              <a:solidFill>
                <a:srgbClr val="0B6922"/>
              </a:solidFill>
              <a:latin typeface="Calibri"/>
              <a:ea typeface="Calibri"/>
              <a:cs typeface="Calibri"/>
              <a:sym typeface="Calibri"/>
            </a:endParaRPr>
          </a:p>
        </p:txBody>
      </p:sp>
      <p:sp>
        <p:nvSpPr>
          <p:cNvPr id="204" name="Google Shape;204;p18"/>
          <p:cNvSpPr txBox="1"/>
          <p:nvPr/>
        </p:nvSpPr>
        <p:spPr>
          <a:xfrm>
            <a:off x="876299" y="2823309"/>
            <a:ext cx="11238129" cy="5632271"/>
          </a:xfrm>
          <a:prstGeom prst="rect">
            <a:avLst/>
          </a:prstGeom>
          <a:noFill/>
          <a:ln>
            <a:noFill/>
          </a:ln>
        </p:spPr>
        <p:txBody>
          <a:bodyPr spcFirstLastPara="1" wrap="square" lIns="91425" tIns="45700" rIns="91425" bIns="45700" anchor="t" anchorCtr="0">
            <a:spAutoFit/>
          </a:bodyPr>
          <a:lstStyle/>
          <a:p>
            <a:pPr marL="228600">
              <a:lnSpc>
                <a:spcPct val="150000"/>
              </a:lnSpc>
            </a:pPr>
            <a:r>
              <a:rPr lang="en-GB" sz="2000" b="1" dirty="0">
                <a:effectLst/>
                <a:latin typeface="Calibri" panose="020F0502020204030204" pitchFamily="34" charset="0"/>
                <a:ea typeface="Calibri" panose="020F0502020204030204" pitchFamily="34" charset="0"/>
                <a:cs typeface="Calibri" panose="020F0502020204030204" pitchFamily="34" charset="0"/>
              </a:rPr>
              <a:t>Section 2: Green energy providers: how to choose who powers your home with renewable energy</a:t>
            </a:r>
            <a:endParaRPr lang="it-IT" sz="2000" dirty="0">
              <a:effectLst/>
              <a:latin typeface="Calibri" panose="020F0502020204030204" pitchFamily="34" charset="0"/>
              <a:ea typeface="Calibri" panose="020F0502020204030204" pitchFamily="34" charset="0"/>
              <a:cs typeface="Calibri" panose="020F0502020204030204" pitchFamily="34" charset="0"/>
            </a:endParaRPr>
          </a:p>
          <a:p>
            <a:pPr marL="228600">
              <a:lnSpc>
                <a:spcPct val="150000"/>
              </a:lnSpc>
            </a:pPr>
            <a:r>
              <a:rPr lang="en-GB" sz="2000" dirty="0">
                <a:effectLst/>
                <a:latin typeface="Calibri" panose="020F0502020204030204" pitchFamily="34" charset="0"/>
                <a:ea typeface="Calibri" panose="020F0502020204030204" pitchFamily="34" charset="0"/>
                <a:cs typeface="Calibri" panose="020F0502020204030204" pitchFamily="34" charset="0"/>
              </a:rPr>
              <a:t>Choosing a green energy provider for home involves several factors to ensure the selection of a company that aligns with personal sustainability goals. There’s some point to consider to make an informed decision.</a:t>
            </a:r>
            <a:endParaRPr lang="it-IT" sz="2000" dirty="0">
              <a:effectLst/>
              <a:latin typeface="Calibri" panose="020F0502020204030204" pitchFamily="34" charset="0"/>
              <a:ea typeface="Calibri" panose="020F0502020204030204" pitchFamily="34" charset="0"/>
              <a:cs typeface="Calibri" panose="020F0502020204030204" pitchFamily="34" charset="0"/>
            </a:endParaRPr>
          </a:p>
          <a:p>
            <a:pPr marL="228600">
              <a:lnSpc>
                <a:spcPct val="150000"/>
              </a:lnSpc>
            </a:pPr>
            <a:r>
              <a:rPr lang="en-GB" sz="2000" dirty="0">
                <a:effectLst/>
                <a:latin typeface="Calibri" panose="020F0502020204030204" pitchFamily="34" charset="0"/>
                <a:ea typeface="Calibri" panose="020F0502020204030204" pitchFamily="34" charset="0"/>
                <a:cs typeface="Calibri" panose="020F0502020204030204" pitchFamily="34" charset="0"/>
              </a:rPr>
              <a:t>How to choose a green energy provider:</a:t>
            </a:r>
            <a:endParaRPr lang="it-IT" sz="2000" dirty="0">
              <a:effectLst/>
              <a:latin typeface="Calibri" panose="020F0502020204030204" pitchFamily="34" charset="0"/>
              <a:ea typeface="Calibri" panose="020F0502020204030204" pitchFamily="34" charset="0"/>
              <a:cs typeface="Calibri" panose="020F0502020204030204" pitchFamily="34" charset="0"/>
            </a:endParaRPr>
          </a:p>
          <a:p>
            <a:pPr marL="228600">
              <a:lnSpc>
                <a:spcPct val="150000"/>
              </a:lnSpc>
            </a:pPr>
            <a:r>
              <a:rPr lang="en-GB" sz="2000" dirty="0">
                <a:effectLst/>
                <a:latin typeface="Calibri" panose="020F0502020204030204" pitchFamily="34" charset="0"/>
                <a:ea typeface="Calibri" panose="020F0502020204030204" pitchFamily="34" charset="0"/>
                <a:cs typeface="Calibri" panose="020F0502020204030204" pitchFamily="34" charset="0"/>
              </a:rPr>
              <a:t>1. check certification: look for certifications that confirm the provider's renewable energy sources.</a:t>
            </a:r>
            <a:endParaRPr lang="it-IT" sz="2000" dirty="0">
              <a:effectLst/>
              <a:latin typeface="Calibri" panose="020F0502020204030204" pitchFamily="34" charset="0"/>
              <a:ea typeface="Calibri" panose="020F0502020204030204" pitchFamily="34" charset="0"/>
              <a:cs typeface="Calibri" panose="020F0502020204030204" pitchFamily="34" charset="0"/>
            </a:endParaRPr>
          </a:p>
          <a:p>
            <a:pPr marL="228600">
              <a:lnSpc>
                <a:spcPct val="150000"/>
              </a:lnSpc>
            </a:pPr>
            <a:r>
              <a:rPr lang="en-GB" sz="2000" dirty="0">
                <a:effectLst/>
                <a:latin typeface="Calibri" panose="020F0502020204030204" pitchFamily="34" charset="0"/>
                <a:ea typeface="Calibri" panose="020F0502020204030204" pitchFamily="34" charset="0"/>
                <a:cs typeface="Calibri" panose="020F0502020204030204" pitchFamily="34" charset="0"/>
              </a:rPr>
              <a:t>2. understand energy sources: investigate the types of renewable energy the provider uses.</a:t>
            </a:r>
            <a:endParaRPr lang="it-IT" sz="2000" dirty="0">
              <a:effectLst/>
              <a:latin typeface="Calibri" panose="020F0502020204030204" pitchFamily="34" charset="0"/>
              <a:ea typeface="Calibri" panose="020F0502020204030204" pitchFamily="34" charset="0"/>
              <a:cs typeface="Calibri" panose="020F0502020204030204" pitchFamily="34" charset="0"/>
            </a:endParaRPr>
          </a:p>
          <a:p>
            <a:pPr marL="228600">
              <a:lnSpc>
                <a:spcPct val="150000"/>
              </a:lnSpc>
            </a:pPr>
            <a:r>
              <a:rPr lang="en-GB" sz="2000" dirty="0">
                <a:effectLst/>
                <a:latin typeface="Calibri" panose="020F0502020204030204" pitchFamily="34" charset="0"/>
                <a:ea typeface="Calibri" panose="020F0502020204030204" pitchFamily="34" charset="0"/>
                <a:cs typeface="Calibri" panose="020F0502020204030204" pitchFamily="34" charset="0"/>
              </a:rPr>
              <a:t>3. evaluate transparency: choose a provider that is transparent about their energy sourcing and pricing.</a:t>
            </a:r>
            <a:endParaRPr lang="it-IT" sz="2000" dirty="0">
              <a:effectLst/>
              <a:latin typeface="Calibri" panose="020F0502020204030204" pitchFamily="34" charset="0"/>
              <a:ea typeface="Calibri" panose="020F0502020204030204" pitchFamily="34" charset="0"/>
              <a:cs typeface="Calibri" panose="020F0502020204030204" pitchFamily="34" charset="0"/>
            </a:endParaRPr>
          </a:p>
          <a:p>
            <a:pPr marL="228600">
              <a:lnSpc>
                <a:spcPct val="150000"/>
              </a:lnSpc>
            </a:pPr>
            <a:r>
              <a:rPr lang="en-GB" sz="2000" dirty="0">
                <a:effectLst/>
                <a:latin typeface="Calibri" panose="020F0502020204030204" pitchFamily="34" charset="0"/>
                <a:ea typeface="Calibri" panose="020F0502020204030204" pitchFamily="34" charset="0"/>
                <a:cs typeface="Calibri" panose="020F0502020204030204" pitchFamily="34" charset="0"/>
              </a:rPr>
              <a:t>4. compare pricing: compare rates and assess overall value.</a:t>
            </a:r>
            <a:endParaRPr lang="it-IT" sz="2000" dirty="0">
              <a:effectLst/>
              <a:latin typeface="Calibri" panose="020F0502020204030204" pitchFamily="34" charset="0"/>
              <a:ea typeface="Calibri" panose="020F0502020204030204" pitchFamily="34" charset="0"/>
              <a:cs typeface="Calibri" panose="020F0502020204030204" pitchFamily="34" charset="0"/>
            </a:endParaRPr>
          </a:p>
          <a:p>
            <a:pPr marL="228600">
              <a:lnSpc>
                <a:spcPct val="150000"/>
              </a:lnSpc>
            </a:pPr>
            <a:r>
              <a:rPr lang="en-GB" sz="2000" dirty="0">
                <a:effectLst/>
                <a:latin typeface="Calibri" panose="020F0502020204030204" pitchFamily="34" charset="0"/>
                <a:ea typeface="Calibri" panose="020F0502020204030204" pitchFamily="34" charset="0"/>
                <a:cs typeface="Calibri" panose="020F0502020204030204" pitchFamily="34" charset="0"/>
              </a:rPr>
              <a:t>5. customer reviews: read testimonials to gauge reliability and customer service quality.</a:t>
            </a:r>
            <a:endParaRPr lang="it-IT" sz="2000" dirty="0">
              <a:effectLst/>
              <a:latin typeface="Calibri" panose="020F0502020204030204" pitchFamily="34" charset="0"/>
              <a:ea typeface="Calibri" panose="020F0502020204030204" pitchFamily="34" charset="0"/>
              <a:cs typeface="Calibri" panose="020F0502020204030204" pitchFamily="34" charset="0"/>
            </a:endParaRPr>
          </a:p>
          <a:p>
            <a:pPr marL="228600">
              <a:lnSpc>
                <a:spcPct val="150000"/>
              </a:lnSpc>
            </a:pPr>
            <a:r>
              <a:rPr lang="en-GB" sz="2000" dirty="0">
                <a:effectLst/>
                <a:latin typeface="Calibri" panose="020F0502020204030204" pitchFamily="34" charset="0"/>
                <a:ea typeface="Calibri" panose="020F0502020204030204" pitchFamily="34" charset="0"/>
                <a:cs typeface="Calibri" panose="020F0502020204030204" pitchFamily="34" charset="0"/>
              </a:rPr>
              <a:t>6. local impact: consider providers that invest in local renewable projects.</a:t>
            </a:r>
            <a:endParaRPr lang="it-IT" sz="2000" dirty="0">
              <a:effectLst/>
              <a:latin typeface="Calibri" panose="020F0502020204030204" pitchFamily="34" charset="0"/>
              <a:ea typeface="Calibri" panose="020F0502020204030204" pitchFamily="34" charset="0"/>
              <a:cs typeface="Calibri" panose="020F0502020204030204" pitchFamily="34" charset="0"/>
            </a:endParaRPr>
          </a:p>
          <a:p>
            <a:pPr marL="228600">
              <a:lnSpc>
                <a:spcPct val="150000"/>
              </a:lnSpc>
            </a:pPr>
            <a:r>
              <a:rPr lang="en-GB" sz="2000" dirty="0">
                <a:effectLst/>
                <a:latin typeface="Calibri" panose="020F0502020204030204" pitchFamily="34" charset="0"/>
                <a:ea typeface="Calibri" panose="020F0502020204030204" pitchFamily="34" charset="0"/>
                <a:cs typeface="Calibri" panose="020F0502020204030204" pitchFamily="34" charset="0"/>
              </a:rPr>
              <a:t>7. contract terms: review the terms of service, including cancellation policies.</a:t>
            </a:r>
            <a:endParaRPr lang="it-IT" sz="2000" dirty="0">
              <a:effectLst/>
              <a:latin typeface="Calibri" panose="020F0502020204030204" pitchFamily="34" charset="0"/>
              <a:ea typeface="Calibri" panose="020F0502020204030204" pitchFamily="34" charset="0"/>
              <a:cs typeface="Calibri" panose="020F0502020204030204" pitchFamily="34" charset="0"/>
            </a:endParaRPr>
          </a:p>
        </p:txBody>
      </p:sp>
      <p:pic>
        <p:nvPicPr>
          <p:cNvPr id="205" name="Google Shape;205;p18" descr="Medium shot engineer holding laptop"/>
          <p:cNvPicPr preferRelativeResize="0"/>
          <p:nvPr/>
        </p:nvPicPr>
        <p:blipFill rotWithShape="1">
          <a:blip r:embed="rId3">
            <a:alphaModFix/>
          </a:blip>
          <a:srcRect/>
          <a:stretch/>
        </p:blipFill>
        <p:spPr>
          <a:xfrm>
            <a:off x="12114428" y="3482909"/>
            <a:ext cx="4985755" cy="3321182"/>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02">
          <a:extLst>
            <a:ext uri="{FF2B5EF4-FFF2-40B4-BE49-F238E27FC236}">
              <a16:creationId xmlns:a16="http://schemas.microsoft.com/office/drawing/2014/main" id="{2780FD33-05BE-7621-20E9-E9394C1AAB6D}"/>
            </a:ext>
          </a:extLst>
        </p:cNvPr>
        <p:cNvGrpSpPr/>
        <p:nvPr/>
      </p:nvGrpSpPr>
      <p:grpSpPr>
        <a:xfrm>
          <a:off x="0" y="0"/>
          <a:ext cx="0" cy="0"/>
          <a:chOff x="0" y="0"/>
          <a:chExt cx="0" cy="0"/>
        </a:xfrm>
      </p:grpSpPr>
      <p:sp>
        <p:nvSpPr>
          <p:cNvPr id="203" name="Google Shape;203;p18">
            <a:extLst>
              <a:ext uri="{FF2B5EF4-FFF2-40B4-BE49-F238E27FC236}">
                <a16:creationId xmlns:a16="http://schemas.microsoft.com/office/drawing/2014/main" id="{67DD7BEC-611F-9293-E533-FF769ACB73AC}"/>
              </a:ext>
            </a:extLst>
          </p:cNvPr>
          <p:cNvSpPr txBox="1"/>
          <p:nvPr/>
        </p:nvSpPr>
        <p:spPr>
          <a:xfrm>
            <a:off x="876299" y="2300129"/>
            <a:ext cx="16535401" cy="5231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GB" sz="2800" b="1" i="0" u="none" strike="noStrike" cap="none">
                <a:solidFill>
                  <a:srgbClr val="0B6922"/>
                </a:solidFill>
                <a:latin typeface="Calibri"/>
                <a:ea typeface="Calibri"/>
                <a:cs typeface="Calibri"/>
                <a:sym typeface="Calibri"/>
              </a:rPr>
              <a:t>Unit 3 - Community and local energy initiatives </a:t>
            </a:r>
            <a:endParaRPr sz="2800" b="1" i="0" u="none" strike="noStrike" cap="none">
              <a:solidFill>
                <a:srgbClr val="0B6922"/>
              </a:solidFill>
              <a:latin typeface="Calibri"/>
              <a:ea typeface="Calibri"/>
              <a:cs typeface="Calibri"/>
              <a:sym typeface="Calibri"/>
            </a:endParaRPr>
          </a:p>
        </p:txBody>
      </p:sp>
      <p:sp>
        <p:nvSpPr>
          <p:cNvPr id="204" name="Google Shape;204;p18">
            <a:extLst>
              <a:ext uri="{FF2B5EF4-FFF2-40B4-BE49-F238E27FC236}">
                <a16:creationId xmlns:a16="http://schemas.microsoft.com/office/drawing/2014/main" id="{72D2216B-E4AC-E051-E920-BF6F61882AF5}"/>
              </a:ext>
            </a:extLst>
          </p:cNvPr>
          <p:cNvSpPr txBox="1"/>
          <p:nvPr/>
        </p:nvSpPr>
        <p:spPr>
          <a:xfrm>
            <a:off x="876299" y="2823309"/>
            <a:ext cx="11238129" cy="5632271"/>
          </a:xfrm>
          <a:prstGeom prst="rect">
            <a:avLst/>
          </a:prstGeom>
          <a:noFill/>
          <a:ln>
            <a:noFill/>
          </a:ln>
        </p:spPr>
        <p:txBody>
          <a:bodyPr spcFirstLastPara="1" wrap="square" lIns="91425" tIns="45700" rIns="91425" bIns="45700" anchor="t" anchorCtr="0">
            <a:spAutoFit/>
          </a:bodyPr>
          <a:lstStyle/>
          <a:p>
            <a:pPr marL="228600">
              <a:lnSpc>
                <a:spcPct val="150000"/>
              </a:lnSpc>
            </a:pPr>
            <a:r>
              <a:rPr lang="en-GB" sz="2000" dirty="0">
                <a:effectLst/>
                <a:latin typeface="Calibri" panose="020F0502020204030204" pitchFamily="34" charset="0"/>
                <a:ea typeface="Calibri" panose="020F0502020204030204" pitchFamily="34" charset="0"/>
                <a:cs typeface="Calibri" panose="020F0502020204030204" pitchFamily="34" charset="0"/>
              </a:rPr>
              <a:t>After this it is possible to find </a:t>
            </a:r>
            <a:r>
              <a:rPr lang="en-GB" sz="2000" b="1" dirty="0">
                <a:effectLst/>
                <a:latin typeface="Calibri" panose="020F0502020204030204" pitchFamily="34" charset="0"/>
                <a:ea typeface="Calibri" panose="020F0502020204030204" pitchFamily="34" charset="0"/>
                <a:cs typeface="Calibri" panose="020F0502020204030204" pitchFamily="34" charset="0"/>
              </a:rPr>
              <a:t>green energy providers </a:t>
            </a:r>
            <a:r>
              <a:rPr lang="en-GB" sz="2000" dirty="0">
                <a:effectLst/>
                <a:latin typeface="Calibri" panose="020F0502020204030204" pitchFamily="34" charset="0"/>
                <a:ea typeface="Calibri" panose="020F0502020204030204" pitchFamily="34" charset="0"/>
                <a:cs typeface="Calibri" panose="020F0502020204030204" pitchFamily="34" charset="0"/>
              </a:rPr>
              <a:t>in all Europe. Going deeper in the countries involved in this project, here is possible to find some notable provider:</a:t>
            </a:r>
            <a:endParaRPr lang="it-IT" sz="2000" dirty="0">
              <a:effectLst/>
              <a:latin typeface="Calibri" panose="020F0502020204030204" pitchFamily="34" charset="0"/>
              <a:ea typeface="Calibri" panose="020F0502020204030204" pitchFamily="34" charset="0"/>
              <a:cs typeface="Calibri" panose="020F0502020204030204" pitchFamily="34" charset="0"/>
            </a:endParaRPr>
          </a:p>
          <a:p>
            <a:pPr marL="228600">
              <a:lnSpc>
                <a:spcPct val="150000"/>
              </a:lnSpc>
            </a:pPr>
            <a:r>
              <a:rPr lang="en-GB" sz="2000" dirty="0">
                <a:effectLst/>
                <a:latin typeface="Calibri" panose="020F0502020204030204" pitchFamily="34" charset="0"/>
                <a:ea typeface="Calibri" panose="020F0502020204030204" pitchFamily="34" charset="0"/>
                <a:cs typeface="Calibri" panose="020F0502020204030204" pitchFamily="34" charset="0"/>
              </a:rPr>
              <a:t> </a:t>
            </a:r>
            <a:endParaRPr lang="it-IT" sz="2000" dirty="0">
              <a:effectLst/>
              <a:latin typeface="Calibri" panose="020F0502020204030204" pitchFamily="34" charset="0"/>
              <a:ea typeface="Calibri" panose="020F0502020204030204" pitchFamily="34" charset="0"/>
              <a:cs typeface="Calibri" panose="020F0502020204030204" pitchFamily="34" charset="0"/>
            </a:endParaRPr>
          </a:p>
          <a:p>
            <a:pPr marL="228600">
              <a:lnSpc>
                <a:spcPct val="150000"/>
              </a:lnSpc>
            </a:pPr>
            <a:r>
              <a:rPr lang="en-GB" sz="2000" dirty="0">
                <a:effectLst/>
                <a:latin typeface="Calibri" panose="020F0502020204030204" pitchFamily="34" charset="0"/>
                <a:ea typeface="Calibri" panose="020F0502020204030204" pitchFamily="34" charset="0"/>
                <a:cs typeface="Calibri" panose="020F0502020204030204" pitchFamily="34" charset="0"/>
              </a:rPr>
              <a:t>1. </a:t>
            </a:r>
            <a:r>
              <a:rPr lang="en-GB" sz="2000" u="sng" dirty="0" err="1">
                <a:solidFill>
                  <a:srgbClr val="0000FF"/>
                </a:solidFill>
                <a:effectLst/>
                <a:latin typeface="Calibri" panose="020F0502020204030204" pitchFamily="34" charset="0"/>
                <a:ea typeface="Calibri" panose="020F0502020204030204" pitchFamily="34" charset="0"/>
                <a:cs typeface="Calibri" panose="020F0502020204030204" pitchFamily="34" charset="0"/>
                <a:hlinkClick r:id="rId3"/>
              </a:rPr>
              <a:t>E’nostra</a:t>
            </a:r>
            <a:r>
              <a:rPr lang="en-GB" sz="2000" dirty="0">
                <a:effectLst/>
                <a:latin typeface="Calibri" panose="020F0502020204030204" pitchFamily="34" charset="0"/>
                <a:ea typeface="Calibri" panose="020F0502020204030204" pitchFamily="34" charset="0"/>
                <a:cs typeface="Calibri" panose="020F0502020204030204" pitchFamily="34" charset="0"/>
              </a:rPr>
              <a:t> (Italy): a cooperative focused on renewable energy and sustainability.</a:t>
            </a:r>
            <a:endParaRPr lang="it-IT" sz="2000" dirty="0">
              <a:effectLst/>
              <a:latin typeface="Calibri" panose="020F0502020204030204" pitchFamily="34" charset="0"/>
              <a:ea typeface="Calibri" panose="020F0502020204030204" pitchFamily="34" charset="0"/>
              <a:cs typeface="Calibri" panose="020F0502020204030204" pitchFamily="34" charset="0"/>
            </a:endParaRPr>
          </a:p>
          <a:p>
            <a:pPr marL="228600">
              <a:lnSpc>
                <a:spcPct val="150000"/>
              </a:lnSpc>
            </a:pPr>
            <a:r>
              <a:rPr lang="en-GB" sz="2000" dirty="0">
                <a:effectLst/>
                <a:latin typeface="Calibri" panose="020F0502020204030204" pitchFamily="34" charset="0"/>
                <a:ea typeface="Calibri" panose="020F0502020204030204" pitchFamily="34" charset="0"/>
                <a:cs typeface="Calibri" panose="020F0502020204030204" pitchFamily="34" charset="0"/>
              </a:rPr>
              <a:t>2. </a:t>
            </a:r>
            <a:r>
              <a:rPr lang="en-GB" sz="2000" u="sng" dirty="0">
                <a:solidFill>
                  <a:srgbClr val="0000FF"/>
                </a:solidFill>
                <a:effectLst/>
                <a:latin typeface="Calibri" panose="020F0502020204030204" pitchFamily="34" charset="0"/>
                <a:ea typeface="Calibri" panose="020F0502020204030204" pitchFamily="34" charset="0"/>
                <a:cs typeface="Calibri" panose="020F0502020204030204" pitchFamily="34" charset="0"/>
                <a:hlinkClick r:id="rId4"/>
              </a:rPr>
              <a:t>Tauron</a:t>
            </a:r>
            <a:r>
              <a:rPr lang="en-GB" sz="2000" dirty="0">
                <a:effectLst/>
                <a:latin typeface="Calibri" panose="020F0502020204030204" pitchFamily="34" charset="0"/>
                <a:ea typeface="Calibri" panose="020F0502020204030204" pitchFamily="34" charset="0"/>
                <a:cs typeface="Calibri" panose="020F0502020204030204" pitchFamily="34" charset="0"/>
              </a:rPr>
              <a:t> (Poland): provides renewable energy solutions with a commitment to local projects.</a:t>
            </a:r>
            <a:endParaRPr lang="it-IT" sz="2000" dirty="0">
              <a:effectLst/>
              <a:latin typeface="Calibri" panose="020F0502020204030204" pitchFamily="34" charset="0"/>
              <a:ea typeface="Calibri" panose="020F0502020204030204" pitchFamily="34" charset="0"/>
              <a:cs typeface="Calibri" panose="020F0502020204030204" pitchFamily="34" charset="0"/>
            </a:endParaRPr>
          </a:p>
          <a:p>
            <a:pPr marL="228600">
              <a:lnSpc>
                <a:spcPct val="150000"/>
              </a:lnSpc>
            </a:pPr>
            <a:r>
              <a:rPr lang="en-GB" sz="2000" dirty="0">
                <a:effectLst/>
                <a:latin typeface="Calibri" panose="020F0502020204030204" pitchFamily="34" charset="0"/>
                <a:ea typeface="Calibri" panose="020F0502020204030204" pitchFamily="34" charset="0"/>
                <a:cs typeface="Calibri" panose="020F0502020204030204" pitchFamily="34" charset="0"/>
              </a:rPr>
              <a:t>3. </a:t>
            </a:r>
            <a:r>
              <a:rPr lang="en-GB" sz="2000" u="sng" dirty="0">
                <a:solidFill>
                  <a:srgbClr val="0000FF"/>
                </a:solidFill>
                <a:effectLst/>
                <a:latin typeface="Calibri" panose="020F0502020204030204" pitchFamily="34" charset="0"/>
                <a:ea typeface="Calibri" panose="020F0502020204030204" pitchFamily="34" charset="0"/>
                <a:cs typeface="Calibri" panose="020F0502020204030204" pitchFamily="34" charset="0"/>
                <a:hlinkClick r:id="rId5"/>
              </a:rPr>
              <a:t>Energia</a:t>
            </a:r>
            <a:r>
              <a:rPr lang="en-GB" sz="2000" dirty="0">
                <a:effectLst/>
                <a:latin typeface="Calibri" panose="020F0502020204030204" pitchFamily="34" charset="0"/>
                <a:ea typeface="Calibri" panose="020F0502020204030204" pitchFamily="34" charset="0"/>
                <a:cs typeface="Calibri" panose="020F0502020204030204" pitchFamily="34" charset="0"/>
              </a:rPr>
              <a:t> (Portugal): offers 100% renewable energy and promotes energy efficiency.</a:t>
            </a:r>
            <a:endParaRPr lang="it-IT" sz="2000" dirty="0">
              <a:effectLst/>
              <a:latin typeface="Calibri" panose="020F0502020204030204" pitchFamily="34" charset="0"/>
              <a:ea typeface="Calibri" panose="020F0502020204030204" pitchFamily="34" charset="0"/>
              <a:cs typeface="Calibri" panose="020F0502020204030204" pitchFamily="34" charset="0"/>
            </a:endParaRPr>
          </a:p>
          <a:p>
            <a:pPr marL="228600">
              <a:lnSpc>
                <a:spcPct val="150000"/>
              </a:lnSpc>
            </a:pPr>
            <a:r>
              <a:rPr lang="en-GB" sz="2000" dirty="0">
                <a:effectLst/>
                <a:latin typeface="Calibri" panose="020F0502020204030204" pitchFamily="34" charset="0"/>
                <a:ea typeface="Calibri" panose="020F0502020204030204" pitchFamily="34" charset="0"/>
                <a:cs typeface="Calibri" panose="020F0502020204030204" pitchFamily="34" charset="0"/>
              </a:rPr>
              <a:t>4. </a:t>
            </a:r>
            <a:r>
              <a:rPr lang="en-GB" sz="2000" u="sng" dirty="0" err="1">
                <a:solidFill>
                  <a:srgbClr val="0000FF"/>
                </a:solidFill>
                <a:effectLst/>
                <a:latin typeface="Calibri" panose="020F0502020204030204" pitchFamily="34" charset="0"/>
                <a:ea typeface="Calibri" panose="020F0502020204030204" pitchFamily="34" charset="0"/>
                <a:cs typeface="Calibri" panose="020F0502020204030204" pitchFamily="34" charset="0"/>
                <a:hlinkClick r:id="rId6"/>
              </a:rPr>
              <a:t>Holaluz</a:t>
            </a:r>
            <a:r>
              <a:rPr lang="en-GB" sz="2000" dirty="0">
                <a:effectLst/>
                <a:latin typeface="Calibri" panose="020F0502020204030204" pitchFamily="34" charset="0"/>
                <a:ea typeface="Calibri" panose="020F0502020204030204" pitchFamily="34" charset="0"/>
                <a:cs typeface="Calibri" panose="020F0502020204030204" pitchFamily="34" charset="0"/>
              </a:rPr>
              <a:t> (Spain): specializes in renewable energy sourcing and supports local projects.</a:t>
            </a:r>
            <a:endParaRPr lang="it-IT" sz="2000" dirty="0">
              <a:effectLst/>
              <a:latin typeface="Calibri" panose="020F0502020204030204" pitchFamily="34" charset="0"/>
              <a:ea typeface="Calibri" panose="020F0502020204030204" pitchFamily="34" charset="0"/>
              <a:cs typeface="Calibri" panose="020F0502020204030204" pitchFamily="34" charset="0"/>
            </a:endParaRPr>
          </a:p>
          <a:p>
            <a:pPr marL="228600">
              <a:lnSpc>
                <a:spcPct val="150000"/>
              </a:lnSpc>
            </a:pPr>
            <a:r>
              <a:rPr lang="en-GB" sz="2000" dirty="0">
                <a:effectLst/>
                <a:latin typeface="Calibri" panose="020F0502020204030204" pitchFamily="34" charset="0"/>
                <a:ea typeface="Calibri" panose="020F0502020204030204" pitchFamily="34" charset="0"/>
                <a:cs typeface="Calibri" panose="020F0502020204030204" pitchFamily="34" charset="0"/>
              </a:rPr>
              <a:t>5. </a:t>
            </a:r>
            <a:r>
              <a:rPr lang="en-GB" sz="2000" u="sng" dirty="0">
                <a:solidFill>
                  <a:srgbClr val="0000FF"/>
                </a:solidFill>
                <a:effectLst/>
                <a:latin typeface="Calibri" panose="020F0502020204030204" pitchFamily="34" charset="0"/>
                <a:ea typeface="Calibri" panose="020F0502020204030204" pitchFamily="34" charset="0"/>
                <a:cs typeface="Calibri" panose="020F0502020204030204" pitchFamily="34" charset="0"/>
                <a:hlinkClick r:id="rId7"/>
              </a:rPr>
              <a:t>EPH</a:t>
            </a:r>
            <a:r>
              <a:rPr lang="en-GB" sz="2000" dirty="0">
                <a:effectLst/>
                <a:latin typeface="Calibri" panose="020F0502020204030204" pitchFamily="34" charset="0"/>
                <a:ea typeface="Calibri" panose="020F0502020204030204" pitchFamily="34" charset="0"/>
                <a:cs typeface="Calibri" panose="020F0502020204030204" pitchFamily="34" charset="0"/>
              </a:rPr>
              <a:t> (Czech Republic): a provider focusing on sustainable energy sources.</a:t>
            </a:r>
            <a:endParaRPr lang="it-IT" sz="2000" dirty="0">
              <a:effectLst/>
              <a:latin typeface="Calibri" panose="020F0502020204030204" pitchFamily="34" charset="0"/>
              <a:ea typeface="Calibri" panose="020F0502020204030204" pitchFamily="34" charset="0"/>
              <a:cs typeface="Calibri" panose="020F0502020204030204" pitchFamily="34" charset="0"/>
            </a:endParaRPr>
          </a:p>
          <a:p>
            <a:pPr marL="228600">
              <a:lnSpc>
                <a:spcPct val="150000"/>
              </a:lnSpc>
            </a:pPr>
            <a:r>
              <a:rPr lang="en-GB" sz="2000" dirty="0">
                <a:effectLst/>
                <a:latin typeface="Calibri" panose="020F0502020204030204" pitchFamily="34" charset="0"/>
                <a:ea typeface="Calibri" panose="020F0502020204030204" pitchFamily="34" charset="0"/>
                <a:cs typeface="Calibri" panose="020F0502020204030204" pitchFamily="34" charset="0"/>
              </a:rPr>
              <a:t> </a:t>
            </a:r>
            <a:endParaRPr lang="it-IT" sz="2000" dirty="0">
              <a:effectLst/>
              <a:latin typeface="Calibri" panose="020F0502020204030204" pitchFamily="34" charset="0"/>
              <a:ea typeface="Calibri" panose="020F0502020204030204" pitchFamily="34" charset="0"/>
              <a:cs typeface="Calibri" panose="020F0502020204030204" pitchFamily="34" charset="0"/>
            </a:endParaRPr>
          </a:p>
          <a:p>
            <a:pPr marL="228600">
              <a:lnSpc>
                <a:spcPct val="150000"/>
              </a:lnSpc>
            </a:pPr>
            <a:r>
              <a:rPr lang="en-GB" sz="2000" dirty="0">
                <a:effectLst/>
                <a:latin typeface="Calibri" panose="020F0502020204030204" pitchFamily="34" charset="0"/>
                <a:ea typeface="Calibri" panose="020F0502020204030204" pitchFamily="34" charset="0"/>
                <a:cs typeface="Calibri" panose="020F0502020204030204" pitchFamily="34" charset="0"/>
              </a:rPr>
              <a:t>With </a:t>
            </a:r>
            <a:r>
              <a:rPr lang="en-GB" sz="2000" dirty="0" err="1">
                <a:effectLst/>
                <a:latin typeface="Calibri" panose="020F0502020204030204" pitchFamily="34" charset="0"/>
                <a:ea typeface="Calibri" panose="020F0502020204030204" pitchFamily="34" charset="0"/>
                <a:cs typeface="Calibri" panose="020F0502020204030204" pitchFamily="34" charset="0"/>
              </a:rPr>
              <a:t>hese</a:t>
            </a:r>
            <a:r>
              <a:rPr lang="en-GB" sz="2000" dirty="0">
                <a:effectLst/>
                <a:latin typeface="Calibri" panose="020F0502020204030204" pitchFamily="34" charset="0"/>
                <a:ea typeface="Calibri" panose="020F0502020204030204" pitchFamily="34" charset="0"/>
                <a:cs typeface="Calibri" panose="020F0502020204030204" pitchFamily="34" charset="0"/>
              </a:rPr>
              <a:t> guidelines and exploring the listed providers, it is possible to make a more informed decision when selecting a green energy provider for home.</a:t>
            </a:r>
            <a:endParaRPr lang="it-IT" sz="2000" dirty="0">
              <a:effectLst/>
              <a:latin typeface="Calibri" panose="020F0502020204030204" pitchFamily="34" charset="0"/>
              <a:ea typeface="Calibri" panose="020F0502020204030204" pitchFamily="34" charset="0"/>
              <a:cs typeface="Calibri" panose="020F0502020204030204" pitchFamily="34" charset="0"/>
            </a:endParaRPr>
          </a:p>
          <a:p>
            <a:pPr marL="228600">
              <a:lnSpc>
                <a:spcPct val="150000"/>
              </a:lnSpc>
            </a:pPr>
            <a:endParaRPr lang="it-IT" sz="2000" dirty="0">
              <a:effectLst/>
              <a:latin typeface="Calibri" panose="020F0502020204030204" pitchFamily="34" charset="0"/>
              <a:ea typeface="Calibri" panose="020F0502020204030204" pitchFamily="34" charset="0"/>
              <a:cs typeface="Calibri" panose="020F0502020204030204" pitchFamily="34" charset="0"/>
            </a:endParaRPr>
          </a:p>
        </p:txBody>
      </p:sp>
      <p:pic>
        <p:nvPicPr>
          <p:cNvPr id="8194" name="Picture 2" descr="Centrale elettrica, generazione di energia elettrica, produzione di elettricità. Personaggio dei cartoni animati di ingegnere di potenza. Industria energetica, impianto elettrico.">
            <a:extLst>
              <a:ext uri="{FF2B5EF4-FFF2-40B4-BE49-F238E27FC236}">
                <a16:creationId xmlns:a16="http://schemas.microsoft.com/office/drawing/2014/main" id="{6CA5E7D5-A412-DA03-9AD7-38C49EB58B2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892915" y="2024221"/>
            <a:ext cx="5962650" cy="5962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47693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20"/>
          <p:cNvSpPr txBox="1"/>
          <p:nvPr/>
        </p:nvSpPr>
        <p:spPr>
          <a:xfrm>
            <a:off x="975359" y="2431791"/>
            <a:ext cx="16535401" cy="5231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GB" sz="2800" b="1" i="0" u="none" strike="noStrike" cap="none" dirty="0">
                <a:solidFill>
                  <a:srgbClr val="0B6922"/>
                </a:solidFill>
                <a:latin typeface="Calibri"/>
                <a:ea typeface="Calibri"/>
                <a:cs typeface="Calibri"/>
                <a:sym typeface="Calibri"/>
              </a:rPr>
              <a:t>Unit 3 - Community and local energy initiatives </a:t>
            </a:r>
            <a:endParaRPr sz="2800" b="1" i="0" u="none" strike="noStrike" cap="none" dirty="0">
              <a:solidFill>
                <a:srgbClr val="0B6922"/>
              </a:solidFill>
              <a:latin typeface="Calibri"/>
              <a:ea typeface="Calibri"/>
              <a:cs typeface="Calibri"/>
              <a:sym typeface="Calibri"/>
            </a:endParaRPr>
          </a:p>
        </p:txBody>
      </p:sp>
      <p:sp>
        <p:nvSpPr>
          <p:cNvPr id="218" name="Google Shape;218;p20"/>
          <p:cNvSpPr txBox="1"/>
          <p:nvPr/>
        </p:nvSpPr>
        <p:spPr>
          <a:xfrm>
            <a:off x="750506" y="2954689"/>
            <a:ext cx="11316576" cy="6093936"/>
          </a:xfrm>
          <a:prstGeom prst="rect">
            <a:avLst/>
          </a:prstGeom>
          <a:noFill/>
          <a:ln>
            <a:noFill/>
          </a:ln>
        </p:spPr>
        <p:txBody>
          <a:bodyPr spcFirstLastPara="1" wrap="square" lIns="91425" tIns="45700" rIns="91425" bIns="45700" anchor="t" anchorCtr="0">
            <a:spAutoFit/>
          </a:bodyPr>
          <a:lstStyle/>
          <a:p>
            <a:pPr marL="228600">
              <a:lnSpc>
                <a:spcPct val="150000"/>
              </a:lnSpc>
            </a:pPr>
            <a:r>
              <a:rPr lang="en-GB" sz="2000" b="1" dirty="0">
                <a:effectLst/>
                <a:latin typeface="Calibri" panose="020F0502020204030204" pitchFamily="34" charset="0"/>
                <a:ea typeface="Calibri" panose="020F0502020204030204" pitchFamily="34" charset="0"/>
                <a:cs typeface="Calibri" panose="020F0502020204030204" pitchFamily="34" charset="0"/>
              </a:rPr>
              <a:t>Section 3: Energy poverty: community strategies to ensure equitable access to sustainable energy</a:t>
            </a:r>
            <a:endParaRPr lang="it-IT" sz="2000" dirty="0">
              <a:effectLst/>
              <a:latin typeface="Calibri" panose="020F0502020204030204" pitchFamily="34" charset="0"/>
              <a:ea typeface="Calibri" panose="020F0502020204030204" pitchFamily="34" charset="0"/>
              <a:cs typeface="Calibri" panose="020F0502020204030204" pitchFamily="34" charset="0"/>
            </a:endParaRPr>
          </a:p>
          <a:p>
            <a:pPr marL="228600">
              <a:lnSpc>
                <a:spcPct val="150000"/>
              </a:lnSpc>
            </a:pPr>
            <a:r>
              <a:rPr lang="en-GB" sz="2000" dirty="0">
                <a:effectLst/>
                <a:latin typeface="Calibri" panose="020F0502020204030204" pitchFamily="34" charset="0"/>
                <a:ea typeface="Calibri" panose="020F0502020204030204" pitchFamily="34" charset="0"/>
                <a:cs typeface="Calibri" panose="020F0502020204030204" pitchFamily="34" charset="0"/>
              </a:rPr>
              <a:t>Energy poverty affects vulnerable populations by limiting their access to </a:t>
            </a:r>
            <a:r>
              <a:rPr lang="en-GB" sz="2000" b="1" dirty="0">
                <a:effectLst/>
                <a:latin typeface="Calibri" panose="020F0502020204030204" pitchFamily="34" charset="0"/>
                <a:ea typeface="Calibri" panose="020F0502020204030204" pitchFamily="34" charset="0"/>
                <a:cs typeface="Calibri" panose="020F0502020204030204" pitchFamily="34" charset="0"/>
              </a:rPr>
              <a:t>affordable and sustainable energy sources</a:t>
            </a:r>
            <a:r>
              <a:rPr lang="en-GB" sz="2000" dirty="0">
                <a:effectLst/>
                <a:latin typeface="Calibri" panose="020F0502020204030204" pitchFamily="34" charset="0"/>
                <a:ea typeface="Calibri" panose="020F0502020204030204" pitchFamily="34" charset="0"/>
                <a:cs typeface="Calibri" panose="020F0502020204030204" pitchFamily="34" charset="0"/>
              </a:rPr>
              <a:t>. Community strategies to combat this issue include establishing local energy cooperatives, implementing energy efficiency programs, and leveraging renewable energy projects. These initiatives can help create inclusive energy systems that empower marginalised groups. For example, community solar projects allow residents to share the benefits of renewable energy, reducing costs and increasing access. Additionally, partnerships with local governments and NGOs can enhance support for energy-saving measures and financial assistance programs. </a:t>
            </a:r>
            <a:endParaRPr lang="it-IT" sz="2000" dirty="0">
              <a:effectLst/>
              <a:latin typeface="Calibri" panose="020F0502020204030204" pitchFamily="34" charset="0"/>
              <a:ea typeface="Calibri" panose="020F0502020204030204" pitchFamily="34" charset="0"/>
              <a:cs typeface="Calibri" panose="020F0502020204030204" pitchFamily="34" charset="0"/>
            </a:endParaRPr>
          </a:p>
          <a:p>
            <a:pPr marL="228600">
              <a:lnSpc>
                <a:spcPct val="150000"/>
              </a:lnSpc>
            </a:pPr>
            <a:r>
              <a:rPr lang="en-GB" sz="2000" dirty="0">
                <a:effectLst/>
                <a:latin typeface="Calibri" panose="020F0502020204030204" pitchFamily="34" charset="0"/>
                <a:ea typeface="Calibri" panose="020F0502020204030204" pitchFamily="34" charset="0"/>
                <a:cs typeface="Calibri" panose="020F0502020204030204" pitchFamily="34" charset="0"/>
              </a:rPr>
              <a:t> </a:t>
            </a:r>
            <a:endParaRPr lang="it-IT" sz="2000" dirty="0">
              <a:effectLst/>
              <a:latin typeface="Calibri" panose="020F0502020204030204" pitchFamily="34" charset="0"/>
              <a:ea typeface="Calibri" panose="020F0502020204030204" pitchFamily="34" charset="0"/>
              <a:cs typeface="Calibri" panose="020F0502020204030204" pitchFamily="34" charset="0"/>
            </a:endParaRPr>
          </a:p>
          <a:p>
            <a:pPr marL="228600">
              <a:lnSpc>
                <a:spcPct val="150000"/>
              </a:lnSpc>
            </a:pPr>
            <a:r>
              <a:rPr lang="en-GB" sz="2000" dirty="0">
                <a:effectLst/>
                <a:latin typeface="Calibri" panose="020F0502020204030204" pitchFamily="34" charset="0"/>
                <a:ea typeface="Calibri" panose="020F0502020204030204" pitchFamily="34" charset="0"/>
                <a:cs typeface="Calibri" panose="020F0502020204030204" pitchFamily="34" charset="0"/>
              </a:rPr>
              <a:t>For further reading, you can explore:</a:t>
            </a:r>
            <a:endParaRPr lang="it-IT" sz="2000" dirty="0">
              <a:effectLst/>
              <a:latin typeface="Calibri" panose="020F0502020204030204" pitchFamily="34" charset="0"/>
              <a:ea typeface="Calibri" panose="020F0502020204030204" pitchFamily="34" charset="0"/>
              <a:cs typeface="Calibri" panose="020F0502020204030204" pitchFamily="34" charset="0"/>
            </a:endParaRPr>
          </a:p>
          <a:p>
            <a:pPr marL="228600">
              <a:lnSpc>
                <a:spcPct val="150000"/>
              </a:lnSpc>
            </a:pPr>
            <a:r>
              <a:rPr lang="en-GB" sz="2000" dirty="0">
                <a:effectLst/>
                <a:latin typeface="Calibri" panose="020F0502020204030204" pitchFamily="34" charset="0"/>
                <a:ea typeface="Calibri" panose="020F0502020204030204" pitchFamily="34" charset="0"/>
                <a:cs typeface="Calibri" panose="020F0502020204030204" pitchFamily="34" charset="0"/>
              </a:rPr>
              <a:t>1. International Energy Agency (IEA): </a:t>
            </a:r>
            <a:r>
              <a:rPr lang="en-GB" sz="2000" u="sng" dirty="0">
                <a:solidFill>
                  <a:srgbClr val="0000FF"/>
                </a:solidFill>
                <a:effectLst/>
                <a:latin typeface="Calibri" panose="020F0502020204030204" pitchFamily="34" charset="0"/>
                <a:ea typeface="Calibri" panose="020F0502020204030204" pitchFamily="34" charset="0"/>
                <a:cs typeface="Calibri" panose="020F0502020204030204" pitchFamily="34" charset="0"/>
                <a:hlinkClick r:id="rId3"/>
              </a:rPr>
              <a:t>Energy Poverty</a:t>
            </a:r>
            <a:endParaRPr lang="it-IT" sz="2000" dirty="0">
              <a:effectLst/>
              <a:latin typeface="Calibri" panose="020F0502020204030204" pitchFamily="34" charset="0"/>
              <a:ea typeface="Calibri" panose="020F0502020204030204" pitchFamily="34" charset="0"/>
              <a:cs typeface="Calibri" panose="020F0502020204030204" pitchFamily="34" charset="0"/>
            </a:endParaRPr>
          </a:p>
          <a:p>
            <a:pPr marL="228600">
              <a:lnSpc>
                <a:spcPct val="150000"/>
              </a:lnSpc>
              <a:tabLst>
                <a:tab pos="2948940" algn="l"/>
              </a:tabLst>
            </a:pPr>
            <a:r>
              <a:rPr lang="en-GB" sz="2000" dirty="0">
                <a:effectLst/>
                <a:latin typeface="Calibri" panose="020F0502020204030204" pitchFamily="34" charset="0"/>
                <a:ea typeface="Calibri" panose="020F0502020204030204" pitchFamily="34" charset="0"/>
                <a:cs typeface="Calibri" panose="020F0502020204030204" pitchFamily="34" charset="0"/>
              </a:rPr>
              <a:t>2. European Commission:</a:t>
            </a:r>
            <a:r>
              <a:rPr lang="en-GB" sz="2000" u="sng" dirty="0">
                <a:solidFill>
                  <a:srgbClr val="0000FF"/>
                </a:solidFill>
                <a:effectLst/>
                <a:latin typeface="Calibri" panose="020F0502020204030204" pitchFamily="34" charset="0"/>
                <a:ea typeface="Calibri" panose="020F0502020204030204" pitchFamily="34" charset="0"/>
                <a:cs typeface="Calibri" panose="020F0502020204030204" pitchFamily="34" charset="0"/>
                <a:hlinkClick r:id="rId4"/>
              </a:rPr>
              <a:t> Energy Poverty</a:t>
            </a:r>
            <a:endParaRPr lang="it-IT" sz="2000" dirty="0">
              <a:effectLst/>
              <a:latin typeface="Calibri" panose="020F0502020204030204" pitchFamily="34" charset="0"/>
              <a:ea typeface="Calibri" panose="020F0502020204030204" pitchFamily="34" charset="0"/>
              <a:cs typeface="Calibri" panose="020F0502020204030204" pitchFamily="34" charset="0"/>
            </a:endParaRPr>
          </a:p>
          <a:p>
            <a:pPr marL="228600">
              <a:lnSpc>
                <a:spcPct val="150000"/>
              </a:lnSpc>
            </a:pPr>
            <a:r>
              <a:rPr lang="en-GB" sz="2000" dirty="0">
                <a:effectLst/>
                <a:latin typeface="Calibri" panose="020F0502020204030204" pitchFamily="34" charset="0"/>
                <a:ea typeface="Calibri" panose="020F0502020204030204" pitchFamily="34" charset="0"/>
                <a:cs typeface="Calibri" panose="020F0502020204030204" pitchFamily="34" charset="0"/>
              </a:rPr>
              <a:t>3. REN21: </a:t>
            </a:r>
            <a:r>
              <a:rPr lang="en-GB" sz="2000" u="sng" dirty="0">
                <a:solidFill>
                  <a:srgbClr val="0000FF"/>
                </a:solidFill>
                <a:effectLst/>
                <a:latin typeface="Calibri" panose="020F0502020204030204" pitchFamily="34" charset="0"/>
                <a:ea typeface="Calibri" panose="020F0502020204030204" pitchFamily="34" charset="0"/>
                <a:cs typeface="Calibri" panose="020F0502020204030204" pitchFamily="34" charset="0"/>
                <a:hlinkClick r:id="rId5"/>
              </a:rPr>
              <a:t>Renewable Energy and Energy Poverty</a:t>
            </a:r>
            <a:endParaRPr lang="it-IT" sz="2000" dirty="0">
              <a:effectLst/>
              <a:latin typeface="Calibri" panose="020F0502020204030204" pitchFamily="34" charset="0"/>
              <a:ea typeface="Calibri" panose="020F0502020204030204" pitchFamily="34" charset="0"/>
              <a:cs typeface="Calibri" panose="020F0502020204030204" pitchFamily="34" charset="0"/>
            </a:endParaRPr>
          </a:p>
        </p:txBody>
      </p:sp>
      <p:pic>
        <p:nvPicPr>
          <p:cNvPr id="219" name="Google Shape;219;p20" descr="1432151804"/>
          <p:cNvPicPr preferRelativeResize="0"/>
          <p:nvPr/>
        </p:nvPicPr>
        <p:blipFill rotWithShape="1">
          <a:blip r:embed="rId6">
            <a:alphaModFix/>
          </a:blip>
          <a:srcRect/>
          <a:stretch/>
        </p:blipFill>
        <p:spPr>
          <a:xfrm>
            <a:off x="12067082" y="2534046"/>
            <a:ext cx="5133194" cy="388620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21"/>
          <p:cNvSpPr txBox="1"/>
          <p:nvPr/>
        </p:nvSpPr>
        <p:spPr>
          <a:xfrm>
            <a:off x="838199" y="2629911"/>
            <a:ext cx="16535401" cy="5231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GB" sz="2800" b="1" i="0" u="none" strike="noStrike" cap="none">
                <a:solidFill>
                  <a:srgbClr val="0B6922"/>
                </a:solidFill>
                <a:latin typeface="Calibri"/>
                <a:ea typeface="Calibri"/>
                <a:cs typeface="Calibri"/>
                <a:sym typeface="Calibri"/>
              </a:rPr>
              <a:t>Unit 3 - Community and local energy initiatives </a:t>
            </a:r>
            <a:endParaRPr sz="2800" b="1" i="0" u="none" strike="noStrike" cap="none">
              <a:solidFill>
                <a:srgbClr val="0B6922"/>
              </a:solidFill>
              <a:latin typeface="Calibri"/>
              <a:ea typeface="Calibri"/>
              <a:cs typeface="Calibri"/>
              <a:sym typeface="Calibri"/>
            </a:endParaRPr>
          </a:p>
        </p:txBody>
      </p:sp>
      <p:sp>
        <p:nvSpPr>
          <p:cNvPr id="225" name="Google Shape;225;p21"/>
          <p:cNvSpPr txBox="1"/>
          <p:nvPr/>
        </p:nvSpPr>
        <p:spPr>
          <a:xfrm>
            <a:off x="613346" y="3312181"/>
            <a:ext cx="16655400" cy="6093936"/>
          </a:xfrm>
          <a:prstGeom prst="rect">
            <a:avLst/>
          </a:prstGeom>
          <a:noFill/>
          <a:ln>
            <a:noFill/>
          </a:ln>
        </p:spPr>
        <p:txBody>
          <a:bodyPr spcFirstLastPara="1" wrap="square" lIns="91425" tIns="45700" rIns="91425" bIns="45700" anchor="t" anchorCtr="0">
            <a:spAutoFit/>
          </a:bodyPr>
          <a:lstStyle/>
          <a:p>
            <a:pPr marL="228600">
              <a:lnSpc>
                <a:spcPct val="150000"/>
              </a:lnSpc>
            </a:pPr>
            <a:r>
              <a:rPr lang="en-GB" sz="2000" b="1" dirty="0">
                <a:effectLst/>
                <a:latin typeface="Calibri" panose="020F0502020204030204" pitchFamily="34" charset="0"/>
                <a:ea typeface="Calibri" panose="020F0502020204030204" pitchFamily="34" charset="0"/>
                <a:cs typeface="Calibri" panose="020F0502020204030204" pitchFamily="34" charset="0"/>
              </a:rPr>
              <a:t>Section 4: How to build an energy community on a reclaimed landfill: the project by partner Gramigna in Italy</a:t>
            </a:r>
            <a:endParaRPr lang="it-IT" sz="2000" dirty="0">
              <a:effectLst/>
              <a:latin typeface="Calibri" panose="020F0502020204030204" pitchFamily="34" charset="0"/>
              <a:ea typeface="Calibri" panose="020F0502020204030204" pitchFamily="34" charset="0"/>
              <a:cs typeface="Calibri" panose="020F0502020204030204" pitchFamily="34" charset="0"/>
            </a:endParaRPr>
          </a:p>
          <a:p>
            <a:pPr marL="228600">
              <a:lnSpc>
                <a:spcPct val="150000"/>
              </a:lnSpc>
            </a:pPr>
            <a:r>
              <a:rPr lang="en-GB" sz="2000" dirty="0">
                <a:effectLst/>
                <a:latin typeface="Calibri" panose="020F0502020204030204" pitchFamily="34" charset="0"/>
                <a:ea typeface="Calibri" panose="020F0502020204030204" pitchFamily="34" charset="0"/>
                <a:cs typeface="Calibri" panose="020F0502020204030204" pitchFamily="34" charset="0"/>
              </a:rPr>
              <a:t>The project aims to evaluate the feasibility of constructing a ground-based photovoltaic (PV) plant in the municipality of </a:t>
            </a:r>
            <a:r>
              <a:rPr lang="en-GB" sz="2000" b="1" dirty="0" err="1">
                <a:effectLst/>
                <a:latin typeface="Calibri" panose="020F0502020204030204" pitchFamily="34" charset="0"/>
                <a:ea typeface="Calibri" panose="020F0502020204030204" pitchFamily="34" charset="0"/>
                <a:cs typeface="Calibri" panose="020F0502020204030204" pitchFamily="34" charset="0"/>
              </a:rPr>
              <a:t>Torrecuso</a:t>
            </a:r>
            <a:r>
              <a:rPr lang="en-GB" sz="2000" b="1" dirty="0">
                <a:effectLst/>
                <a:latin typeface="Calibri" panose="020F0502020204030204" pitchFamily="34" charset="0"/>
                <a:ea typeface="Calibri" panose="020F0502020204030204" pitchFamily="34" charset="0"/>
                <a:cs typeface="Calibri" panose="020F0502020204030204" pitchFamily="34" charset="0"/>
              </a:rPr>
              <a:t> </a:t>
            </a:r>
            <a:r>
              <a:rPr lang="en-GB" sz="2000" dirty="0">
                <a:effectLst/>
                <a:latin typeface="Calibri" panose="020F0502020204030204" pitchFamily="34" charset="0"/>
                <a:ea typeface="Calibri" panose="020F0502020204030204" pitchFamily="34" charset="0"/>
                <a:cs typeface="Calibri" panose="020F0502020204030204" pitchFamily="34" charset="0"/>
              </a:rPr>
              <a:t>(Italy), locate it where there was a </a:t>
            </a:r>
            <a:r>
              <a:rPr lang="en-GB" sz="2000" b="1" dirty="0">
                <a:effectLst/>
                <a:latin typeface="Calibri" panose="020F0502020204030204" pitchFamily="34" charset="0"/>
                <a:ea typeface="Calibri" panose="020F0502020204030204" pitchFamily="34" charset="0"/>
                <a:cs typeface="Calibri" panose="020F0502020204030204" pitchFamily="34" charset="0"/>
              </a:rPr>
              <a:t>landfill site</a:t>
            </a:r>
            <a:r>
              <a:rPr lang="en-GB" sz="2000" dirty="0">
                <a:effectLst/>
                <a:latin typeface="Calibri" panose="020F0502020204030204" pitchFamily="34" charset="0"/>
                <a:ea typeface="Calibri" panose="020F0502020204030204" pitchFamily="34" charset="0"/>
                <a:cs typeface="Calibri" panose="020F0502020204030204" pitchFamily="34" charset="0"/>
              </a:rPr>
              <a:t>, now reclaimed, as that area cannot have any productive use. The study assesses the environmental, territorial, and energy-related aspects of the proposed plant, focusing on urban planning, territorial constraints, and potential natural hazards that could impact the construction. Additionally, the study examines the site's energy production potential and its connection to the local electricity grid.</a:t>
            </a:r>
            <a:endParaRPr lang="it-IT" sz="2000" dirty="0">
              <a:effectLst/>
              <a:latin typeface="Calibri" panose="020F0502020204030204" pitchFamily="34" charset="0"/>
              <a:ea typeface="Calibri" panose="020F0502020204030204" pitchFamily="34" charset="0"/>
              <a:cs typeface="Calibri" panose="020F0502020204030204" pitchFamily="34" charset="0"/>
            </a:endParaRPr>
          </a:p>
          <a:p>
            <a:pPr marL="228600">
              <a:lnSpc>
                <a:spcPct val="150000"/>
              </a:lnSpc>
            </a:pPr>
            <a:r>
              <a:rPr lang="en-GB" sz="2000" dirty="0">
                <a:effectLst/>
                <a:latin typeface="Calibri" panose="020F0502020204030204" pitchFamily="34" charset="0"/>
                <a:ea typeface="Calibri" panose="020F0502020204030204" pitchFamily="34" charset="0"/>
                <a:cs typeface="Calibri" panose="020F0502020204030204" pitchFamily="34" charset="0"/>
              </a:rPr>
              <a:t>The analysis includes considerations such as the Regional Landscape Plan, the Hydrogeological Structure Plan (PAI), and other regional and national regulations. The proposed site, located in an agricultural area, is exposed to south-east, which is favourable for energy production. It covers approximately 32,165 square metres of land classified as agricultural and forested areas.</a:t>
            </a:r>
          </a:p>
          <a:p>
            <a:pPr marL="228600">
              <a:lnSpc>
                <a:spcPct val="150000"/>
              </a:lnSpc>
            </a:pPr>
            <a:r>
              <a:rPr lang="en-GB" sz="2000" dirty="0">
                <a:effectLst/>
                <a:latin typeface="Calibri" panose="020F0502020204030204" pitchFamily="34" charset="0"/>
                <a:ea typeface="Calibri" panose="020F0502020204030204" pitchFamily="34" charset="0"/>
                <a:cs typeface="Calibri" panose="020F0502020204030204" pitchFamily="34" charset="0"/>
              </a:rPr>
              <a:t>The planned PV plant will have an installed capacity of 409.6 kW, expected to generate 495 MWh annually. Several factors, including local shading, temperature losses, and system inefficiencies, are accounted for in the production estimates. The installation will consist of 1,024 solar panels mounted on steel supports, with a tilt angle of 10° to minimise shading and wind load effects.</a:t>
            </a:r>
            <a:endParaRPr lang="it-IT" sz="2000" dirty="0">
              <a:effectLst/>
              <a:latin typeface="Calibri" panose="020F0502020204030204" pitchFamily="34" charset="0"/>
              <a:ea typeface="Calibri" panose="020F0502020204030204" pitchFamily="34" charset="0"/>
              <a:cs typeface="Calibri" panose="020F0502020204030204" pitchFamily="34" charset="0"/>
            </a:endParaRPr>
          </a:p>
          <a:p>
            <a:pPr marL="228600">
              <a:lnSpc>
                <a:spcPct val="150000"/>
              </a:lnSpc>
            </a:pPr>
            <a:endParaRPr lang="it-IT" sz="2000" dirty="0">
              <a:effectLst/>
              <a:latin typeface="Calibri" panose="020F0502020204030204" pitchFamily="34" charset="0"/>
              <a:ea typeface="Calibri" panose="020F0502020204030204" pitchFamily="34" charset="0"/>
              <a:cs typeface="Calibri" panose="020F0502020204030204" pitchFamily="34" charset="0"/>
            </a:endParaRPr>
          </a:p>
          <a:p>
            <a:pPr marL="0" marR="0" lvl="0" indent="0" algn="l" rtl="0">
              <a:lnSpc>
                <a:spcPct val="150000"/>
              </a:lnSpc>
              <a:spcBef>
                <a:spcPts val="0"/>
              </a:spcBef>
              <a:spcAft>
                <a:spcPts val="0"/>
              </a:spcAft>
              <a:buClr>
                <a:srgbClr val="000000"/>
              </a:buClr>
              <a:buSzPts val="2000"/>
              <a:buFont typeface="Arial"/>
              <a:buNone/>
            </a:pPr>
            <a:endParaRPr sz="2000" b="1" i="0" u="none" strike="noStrike" cap="none" dirty="0">
              <a:solidFill>
                <a:schemeClr val="dk1"/>
              </a:solidFill>
              <a:latin typeface="Calibri" panose="020F0502020204030204" pitchFamily="34" charset="0"/>
              <a:ea typeface="Calibri" panose="020F0502020204030204" pitchFamily="34" charset="0"/>
              <a:cs typeface="Calibri" panose="020F0502020204030204" pitchFamily="34" charset="0"/>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3"/>
          <p:cNvSpPr txBox="1"/>
          <p:nvPr/>
        </p:nvSpPr>
        <p:spPr>
          <a:xfrm>
            <a:off x="734302" y="2614022"/>
            <a:ext cx="5124900" cy="523200"/>
          </a:xfrm>
          <a:prstGeom prst="rect">
            <a:avLst/>
          </a:prstGeom>
          <a:noFill/>
          <a:ln>
            <a:noFill/>
          </a:ln>
        </p:spPr>
        <p:txBody>
          <a:bodyPr spcFirstLastPara="1" wrap="square" lIns="108000" tIns="45700" rIns="108000"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GB" sz="2800" b="1" i="0" u="none" strike="noStrike" cap="none">
                <a:solidFill>
                  <a:srgbClr val="0B6922"/>
                </a:solidFill>
                <a:latin typeface="Helvetica Neue"/>
                <a:ea typeface="Helvetica Neue"/>
                <a:cs typeface="Helvetica Neue"/>
                <a:sym typeface="Helvetica Neue"/>
              </a:rPr>
              <a:t> Goals</a:t>
            </a:r>
            <a:endParaRPr sz="2800" b="1" i="0" u="none" strike="noStrike" cap="none">
              <a:solidFill>
                <a:srgbClr val="0B6922"/>
              </a:solidFill>
              <a:latin typeface="Helvetica Neue"/>
              <a:ea typeface="Helvetica Neue"/>
              <a:cs typeface="Helvetica Neue"/>
              <a:sym typeface="Helvetica Neue"/>
            </a:endParaRPr>
          </a:p>
        </p:txBody>
      </p:sp>
      <p:sp>
        <p:nvSpPr>
          <p:cNvPr id="77" name="Google Shape;77;p3"/>
          <p:cNvSpPr txBox="1"/>
          <p:nvPr/>
        </p:nvSpPr>
        <p:spPr>
          <a:xfrm>
            <a:off x="734300" y="3285750"/>
            <a:ext cx="16505100" cy="3416279"/>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GB" sz="2400" b="0" i="0" u="none" strike="noStrike" cap="none">
                <a:solidFill>
                  <a:srgbClr val="000000"/>
                </a:solidFill>
                <a:latin typeface="Calibri"/>
                <a:ea typeface="Calibri"/>
                <a:cs typeface="Calibri"/>
                <a:sym typeface="Calibri"/>
              </a:rPr>
              <a:t>At the end of this module, you will be able to:</a:t>
            </a:r>
            <a:endParaRPr/>
          </a:p>
          <a:p>
            <a:pPr marL="0" marR="0" lvl="0" indent="0" algn="l" rtl="0">
              <a:lnSpc>
                <a:spcPct val="150000"/>
              </a:lnSpc>
              <a:spcBef>
                <a:spcPts val="0"/>
              </a:spcBef>
              <a:spcAft>
                <a:spcPts val="0"/>
              </a:spcAft>
              <a:buNone/>
            </a:pPr>
            <a:r>
              <a:rPr lang="en-GB" sz="2400" b="0" i="0" u="none" strike="noStrike" cap="none">
                <a:solidFill>
                  <a:srgbClr val="000000"/>
                </a:solidFill>
                <a:latin typeface="Calibri"/>
                <a:ea typeface="Calibri"/>
                <a:cs typeface="Calibri"/>
                <a:sym typeface="Calibri"/>
              </a:rPr>
              <a:t>- Understand key </a:t>
            </a:r>
            <a:r>
              <a:rPr lang="en-GB" sz="2400" b="1" i="0" u="none" strike="noStrike" cap="none">
                <a:solidFill>
                  <a:srgbClr val="000000"/>
                </a:solidFill>
                <a:latin typeface="Calibri"/>
                <a:ea typeface="Calibri"/>
                <a:cs typeface="Calibri"/>
                <a:sym typeface="Calibri"/>
              </a:rPr>
              <a:t>European policies </a:t>
            </a:r>
            <a:r>
              <a:rPr lang="en-GB" sz="2400" b="0" i="0" u="none" strike="noStrike" cap="none">
                <a:solidFill>
                  <a:srgbClr val="000000"/>
                </a:solidFill>
                <a:latin typeface="Calibri"/>
                <a:ea typeface="Calibri"/>
                <a:cs typeface="Calibri"/>
                <a:sym typeface="Calibri"/>
              </a:rPr>
              <a:t>on energy.</a:t>
            </a:r>
            <a:endParaRPr/>
          </a:p>
          <a:p>
            <a:pPr marL="0" marR="0" lvl="0" indent="0" algn="l" rtl="0">
              <a:lnSpc>
                <a:spcPct val="150000"/>
              </a:lnSpc>
              <a:spcBef>
                <a:spcPts val="0"/>
              </a:spcBef>
              <a:spcAft>
                <a:spcPts val="0"/>
              </a:spcAft>
              <a:buNone/>
            </a:pPr>
            <a:r>
              <a:rPr lang="en-GB" sz="2400" b="0" i="0" u="none" strike="noStrike" cap="none">
                <a:solidFill>
                  <a:srgbClr val="000000"/>
                </a:solidFill>
                <a:latin typeface="Calibri"/>
                <a:ea typeface="Calibri"/>
                <a:cs typeface="Calibri"/>
                <a:sym typeface="Calibri"/>
              </a:rPr>
              <a:t>- </a:t>
            </a:r>
            <a:r>
              <a:rPr lang="en-GB" sz="2400" b="1" i="0" u="none" strike="noStrike" cap="none">
                <a:solidFill>
                  <a:srgbClr val="000000"/>
                </a:solidFill>
                <a:latin typeface="Calibri"/>
                <a:ea typeface="Calibri"/>
                <a:cs typeface="Calibri"/>
                <a:sym typeface="Calibri"/>
              </a:rPr>
              <a:t>Reduce </a:t>
            </a:r>
            <a:r>
              <a:rPr lang="en-GB" sz="2400" b="0" i="0" u="none" strike="noStrike" cap="none">
                <a:solidFill>
                  <a:srgbClr val="000000"/>
                </a:solidFill>
                <a:latin typeface="Calibri"/>
                <a:ea typeface="Calibri"/>
                <a:cs typeface="Calibri"/>
                <a:sym typeface="Calibri"/>
              </a:rPr>
              <a:t>personal energy impact.</a:t>
            </a:r>
            <a:endParaRPr/>
          </a:p>
          <a:p>
            <a:pPr marL="0" marR="0" lvl="0" indent="0" algn="l" rtl="0">
              <a:lnSpc>
                <a:spcPct val="150000"/>
              </a:lnSpc>
              <a:spcBef>
                <a:spcPts val="0"/>
              </a:spcBef>
              <a:spcAft>
                <a:spcPts val="0"/>
              </a:spcAft>
              <a:buNone/>
            </a:pPr>
            <a:r>
              <a:rPr lang="en-GB" sz="2400" b="0" i="0" u="none" strike="noStrike" cap="none">
                <a:solidFill>
                  <a:srgbClr val="000000"/>
                </a:solidFill>
                <a:latin typeface="Calibri"/>
                <a:ea typeface="Calibri"/>
                <a:cs typeface="Calibri"/>
                <a:sym typeface="Calibri"/>
              </a:rPr>
              <a:t>- Propose individual and collective </a:t>
            </a:r>
            <a:r>
              <a:rPr lang="en-GB" sz="2400" b="1" i="0" u="none" strike="noStrike" cap="none">
                <a:solidFill>
                  <a:srgbClr val="000000"/>
                </a:solidFill>
                <a:latin typeface="Calibri"/>
                <a:ea typeface="Calibri"/>
                <a:cs typeface="Calibri"/>
                <a:sym typeface="Calibri"/>
              </a:rPr>
              <a:t>actions </a:t>
            </a:r>
            <a:r>
              <a:rPr lang="en-GB" sz="2400" b="0" i="0" u="none" strike="noStrike" cap="none">
                <a:solidFill>
                  <a:srgbClr val="000000"/>
                </a:solidFill>
                <a:latin typeface="Calibri"/>
                <a:ea typeface="Calibri"/>
                <a:cs typeface="Calibri"/>
                <a:sym typeface="Calibri"/>
              </a:rPr>
              <a:t>to mitigate energy issues.</a:t>
            </a:r>
            <a:endParaRPr/>
          </a:p>
          <a:p>
            <a:pPr marL="0" marR="0" lvl="0" indent="0" algn="l" rtl="0">
              <a:lnSpc>
                <a:spcPct val="150000"/>
              </a:lnSpc>
              <a:spcBef>
                <a:spcPts val="0"/>
              </a:spcBef>
              <a:spcAft>
                <a:spcPts val="0"/>
              </a:spcAft>
              <a:buNone/>
            </a:pPr>
            <a:r>
              <a:rPr lang="en-GB" sz="2400" b="0" i="0" u="none" strike="noStrike" cap="none">
                <a:solidFill>
                  <a:srgbClr val="000000"/>
                </a:solidFill>
                <a:latin typeface="Calibri"/>
                <a:ea typeface="Calibri"/>
                <a:cs typeface="Calibri"/>
                <a:sym typeface="Calibri"/>
              </a:rPr>
              <a:t>- </a:t>
            </a:r>
            <a:r>
              <a:rPr lang="en-GB" sz="2400" b="1" i="0" u="none" strike="noStrike" cap="none">
                <a:solidFill>
                  <a:srgbClr val="000000"/>
                </a:solidFill>
                <a:latin typeface="Calibri"/>
                <a:ea typeface="Calibri"/>
                <a:cs typeface="Calibri"/>
                <a:sym typeface="Calibri"/>
              </a:rPr>
              <a:t>Evaluate </a:t>
            </a:r>
            <a:r>
              <a:rPr lang="en-GB" sz="2400" b="0" i="0" u="none" strike="noStrike" cap="none">
                <a:solidFill>
                  <a:srgbClr val="000000"/>
                </a:solidFill>
                <a:latin typeface="Calibri"/>
                <a:ea typeface="Calibri"/>
                <a:cs typeface="Calibri"/>
                <a:sym typeface="Calibri"/>
              </a:rPr>
              <a:t>urban energy management systems.</a:t>
            </a:r>
            <a:endParaRPr/>
          </a:p>
          <a:p>
            <a:pPr marL="0" marR="0" lvl="0" indent="0" algn="l" rtl="0">
              <a:lnSpc>
                <a:spcPct val="150000"/>
              </a:lnSpc>
              <a:spcBef>
                <a:spcPts val="0"/>
              </a:spcBef>
              <a:spcAft>
                <a:spcPts val="0"/>
              </a:spcAft>
              <a:buNone/>
            </a:pPr>
            <a:r>
              <a:rPr lang="en-GB" sz="2400" b="0" i="0" u="none" strike="noStrike" cap="none">
                <a:solidFill>
                  <a:srgbClr val="000000"/>
                </a:solidFill>
                <a:latin typeface="Calibri"/>
                <a:ea typeface="Calibri"/>
                <a:cs typeface="Calibri"/>
                <a:sym typeface="Calibri"/>
              </a:rPr>
              <a:t>- Build a </a:t>
            </a:r>
            <a:r>
              <a:rPr lang="en-GB" sz="2400" b="1" i="0" u="none" strike="noStrike" cap="none">
                <a:solidFill>
                  <a:srgbClr val="000000"/>
                </a:solidFill>
                <a:latin typeface="Calibri"/>
                <a:ea typeface="Calibri"/>
                <a:cs typeface="Calibri"/>
                <a:sym typeface="Calibri"/>
              </a:rPr>
              <a:t>solar oven </a:t>
            </a:r>
            <a:r>
              <a:rPr lang="en-GB" sz="2400" b="0" i="0" u="none" strike="noStrike" cap="none">
                <a:solidFill>
                  <a:srgbClr val="000000"/>
                </a:solidFill>
                <a:latin typeface="Calibri"/>
                <a:ea typeface="Calibri"/>
                <a:cs typeface="Calibri"/>
                <a:sym typeface="Calibri"/>
              </a:rPr>
              <a:t>using simple materials.</a:t>
            </a:r>
            <a:endParaRPr/>
          </a:p>
        </p:txBody>
      </p:sp>
      <p:pic>
        <p:nvPicPr>
          <p:cNvPr id="78" name="Google Shape;78;p3"/>
          <p:cNvPicPr preferRelativeResize="0"/>
          <p:nvPr/>
        </p:nvPicPr>
        <p:blipFill rotWithShape="1">
          <a:blip r:embed="rId3">
            <a:alphaModFix/>
          </a:blip>
          <a:srcRect/>
          <a:stretch/>
        </p:blipFill>
        <p:spPr>
          <a:xfrm>
            <a:off x="405529" y="2645700"/>
            <a:ext cx="443371" cy="459853"/>
          </a:xfrm>
          <a:prstGeom prst="rect">
            <a:avLst/>
          </a:prstGeom>
          <a:noFill/>
          <a:ln>
            <a:noFill/>
          </a:ln>
        </p:spPr>
      </p:pic>
      <p:pic>
        <p:nvPicPr>
          <p:cNvPr id="79" name="Google Shape;79;p3" descr="impronta nella foresta - carbon footprint foto e immagini stock"/>
          <p:cNvPicPr preferRelativeResize="0"/>
          <p:nvPr/>
        </p:nvPicPr>
        <p:blipFill rotWithShape="1">
          <a:blip r:embed="rId4">
            <a:alphaModFix/>
          </a:blip>
          <a:srcRect/>
          <a:stretch/>
        </p:blipFill>
        <p:spPr>
          <a:xfrm>
            <a:off x="11362544" y="2875622"/>
            <a:ext cx="5711964" cy="4539431"/>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23">
          <a:extLst>
            <a:ext uri="{FF2B5EF4-FFF2-40B4-BE49-F238E27FC236}">
              <a16:creationId xmlns:a16="http://schemas.microsoft.com/office/drawing/2014/main" id="{A6AB8CB9-65B0-8BA3-8626-7EA41B2C01C9}"/>
            </a:ext>
          </a:extLst>
        </p:cNvPr>
        <p:cNvGrpSpPr/>
        <p:nvPr/>
      </p:nvGrpSpPr>
      <p:grpSpPr>
        <a:xfrm>
          <a:off x="0" y="0"/>
          <a:ext cx="0" cy="0"/>
          <a:chOff x="0" y="0"/>
          <a:chExt cx="0" cy="0"/>
        </a:xfrm>
      </p:grpSpPr>
      <p:sp>
        <p:nvSpPr>
          <p:cNvPr id="224" name="Google Shape;224;p21">
            <a:extLst>
              <a:ext uri="{FF2B5EF4-FFF2-40B4-BE49-F238E27FC236}">
                <a16:creationId xmlns:a16="http://schemas.microsoft.com/office/drawing/2014/main" id="{EAFB1BE8-9994-F176-F728-775F57001297}"/>
              </a:ext>
            </a:extLst>
          </p:cNvPr>
          <p:cNvSpPr txBox="1"/>
          <p:nvPr/>
        </p:nvSpPr>
        <p:spPr>
          <a:xfrm>
            <a:off x="838199" y="2629911"/>
            <a:ext cx="16535401" cy="5231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GB" sz="2800" b="1" i="0" u="none" strike="noStrike" cap="none">
                <a:solidFill>
                  <a:srgbClr val="0B6922"/>
                </a:solidFill>
                <a:latin typeface="Calibri"/>
                <a:ea typeface="Calibri"/>
                <a:cs typeface="Calibri"/>
                <a:sym typeface="Calibri"/>
              </a:rPr>
              <a:t>Unit 3 - Community and local energy initiatives </a:t>
            </a:r>
            <a:endParaRPr sz="2800" b="1" i="0" u="none" strike="noStrike" cap="none">
              <a:solidFill>
                <a:srgbClr val="0B6922"/>
              </a:solidFill>
              <a:latin typeface="Calibri"/>
              <a:ea typeface="Calibri"/>
              <a:cs typeface="Calibri"/>
              <a:sym typeface="Calibri"/>
            </a:endParaRPr>
          </a:p>
        </p:txBody>
      </p:sp>
      <p:sp>
        <p:nvSpPr>
          <p:cNvPr id="225" name="Google Shape;225;p21">
            <a:extLst>
              <a:ext uri="{FF2B5EF4-FFF2-40B4-BE49-F238E27FC236}">
                <a16:creationId xmlns:a16="http://schemas.microsoft.com/office/drawing/2014/main" id="{51DB7A28-351D-C097-A89B-787E4F3FE20A}"/>
              </a:ext>
            </a:extLst>
          </p:cNvPr>
          <p:cNvSpPr txBox="1"/>
          <p:nvPr/>
        </p:nvSpPr>
        <p:spPr>
          <a:xfrm>
            <a:off x="613346" y="3312181"/>
            <a:ext cx="16655400" cy="3477835"/>
          </a:xfrm>
          <a:prstGeom prst="rect">
            <a:avLst/>
          </a:prstGeom>
          <a:noFill/>
          <a:ln>
            <a:noFill/>
          </a:ln>
        </p:spPr>
        <p:txBody>
          <a:bodyPr spcFirstLastPara="1" wrap="square" lIns="91425" tIns="45700" rIns="91425" bIns="45700" anchor="t" anchorCtr="0">
            <a:spAutoFit/>
          </a:bodyPr>
          <a:lstStyle/>
          <a:p>
            <a:pPr marL="228600">
              <a:lnSpc>
                <a:spcPct val="150000"/>
              </a:lnSpc>
            </a:pPr>
            <a:r>
              <a:rPr lang="en-GB" sz="2000" dirty="0">
                <a:effectLst/>
                <a:latin typeface="Calibri" panose="020F0502020204030204" pitchFamily="34" charset="0"/>
                <a:ea typeface="Calibri" panose="020F0502020204030204" pitchFamily="34" charset="0"/>
                <a:cs typeface="Calibri" panose="020F0502020204030204" pitchFamily="34" charset="0"/>
              </a:rPr>
              <a:t>The project's authorization process is subject to regional landscape constraints, especially due to the location within the </a:t>
            </a:r>
            <a:r>
              <a:rPr lang="en-GB" sz="2000" dirty="0" err="1">
                <a:effectLst/>
                <a:latin typeface="Calibri" panose="020F0502020204030204" pitchFamily="34" charset="0"/>
                <a:ea typeface="Calibri" panose="020F0502020204030204" pitchFamily="34" charset="0"/>
                <a:cs typeface="Calibri" panose="020F0502020204030204" pitchFamily="34" charset="0"/>
              </a:rPr>
              <a:t>Taburno</a:t>
            </a:r>
            <a:r>
              <a:rPr lang="en-GB" sz="2000" dirty="0">
                <a:effectLst/>
                <a:latin typeface="Calibri" panose="020F0502020204030204" pitchFamily="34" charset="0"/>
                <a:ea typeface="Calibri" panose="020F0502020204030204" pitchFamily="34" charset="0"/>
                <a:cs typeface="Calibri" panose="020F0502020204030204" pitchFamily="34" charset="0"/>
              </a:rPr>
              <a:t> Natural Park. The plant's connection to the electrical grid is feasible, with the site located near a medium-voltage line.</a:t>
            </a:r>
            <a:endParaRPr lang="it-IT" sz="2000" dirty="0">
              <a:effectLst/>
              <a:latin typeface="Calibri" panose="020F0502020204030204" pitchFamily="34" charset="0"/>
              <a:ea typeface="Calibri" panose="020F0502020204030204" pitchFamily="34" charset="0"/>
              <a:cs typeface="Calibri" panose="020F0502020204030204" pitchFamily="34" charset="0"/>
            </a:endParaRPr>
          </a:p>
          <a:p>
            <a:pPr marL="228600">
              <a:lnSpc>
                <a:spcPct val="150000"/>
              </a:lnSpc>
            </a:pPr>
            <a:r>
              <a:rPr lang="en-GB" sz="2000" dirty="0">
                <a:effectLst/>
                <a:latin typeface="Calibri" panose="020F0502020204030204" pitchFamily="34" charset="0"/>
                <a:ea typeface="Calibri" panose="020F0502020204030204" pitchFamily="34" charset="0"/>
                <a:cs typeface="Calibri" panose="020F0502020204030204" pitchFamily="34" charset="0"/>
              </a:rPr>
              <a:t> In conclusion, while the project is viable from an energy production perspective, its implementation is contingent upon overcoming significant environmental and regulatory hurdles.</a:t>
            </a:r>
            <a:endParaRPr lang="it-IT" sz="2000" dirty="0">
              <a:effectLst/>
              <a:latin typeface="Calibri" panose="020F0502020204030204" pitchFamily="34" charset="0"/>
              <a:ea typeface="Calibri" panose="020F0502020204030204" pitchFamily="34" charset="0"/>
              <a:cs typeface="Calibri" panose="020F0502020204030204" pitchFamily="34" charset="0"/>
            </a:endParaRPr>
          </a:p>
          <a:p>
            <a:pPr marL="228600">
              <a:lnSpc>
                <a:spcPct val="150000"/>
              </a:lnSpc>
            </a:pPr>
            <a:r>
              <a:rPr lang="en-GB" sz="2000" dirty="0">
                <a:effectLst/>
                <a:latin typeface="Calibri" panose="020F0502020204030204" pitchFamily="34" charset="0"/>
                <a:ea typeface="Calibri" panose="020F0502020204030204" pitchFamily="34" charset="0"/>
                <a:cs typeface="Calibri" panose="020F0502020204030204" pitchFamily="34" charset="0"/>
              </a:rPr>
              <a:t> </a:t>
            </a:r>
            <a:r>
              <a:rPr lang="en-GB" sz="2000" u="sng" dirty="0">
                <a:solidFill>
                  <a:srgbClr val="0000FF"/>
                </a:solidFill>
                <a:effectLst/>
                <a:latin typeface="Calibri" panose="020F0502020204030204" pitchFamily="34" charset="0"/>
                <a:ea typeface="Calibri" panose="020F0502020204030204" pitchFamily="34" charset="0"/>
                <a:cs typeface="Calibri" panose="020F0502020204030204" pitchFamily="34" charset="0"/>
                <a:hlinkClick r:id="rId3"/>
              </a:rPr>
              <a:t>Here</a:t>
            </a:r>
            <a:r>
              <a:rPr lang="en-GB" sz="2000" dirty="0">
                <a:effectLst/>
                <a:latin typeface="Calibri" panose="020F0502020204030204" pitchFamily="34" charset="0"/>
                <a:ea typeface="Calibri" panose="020F0502020204030204" pitchFamily="34" charset="0"/>
                <a:cs typeface="Calibri" panose="020F0502020204030204" pitchFamily="34" charset="0"/>
              </a:rPr>
              <a:t> is possible to read the </a:t>
            </a:r>
            <a:r>
              <a:rPr lang="en-GB" sz="2000" b="1" dirty="0">
                <a:effectLst/>
                <a:latin typeface="Calibri" panose="020F0502020204030204" pitchFamily="34" charset="0"/>
                <a:ea typeface="Calibri" panose="020F0502020204030204" pitchFamily="34" charset="0"/>
                <a:cs typeface="Calibri" panose="020F0502020204030204" pitchFamily="34" charset="0"/>
              </a:rPr>
              <a:t>business plan </a:t>
            </a:r>
            <a:r>
              <a:rPr lang="en-GB" sz="2000" dirty="0">
                <a:effectLst/>
                <a:latin typeface="Calibri" panose="020F0502020204030204" pitchFamily="34" charset="0"/>
                <a:ea typeface="Calibri" panose="020F0502020204030204" pitchFamily="34" charset="0"/>
                <a:cs typeface="Calibri" panose="020F0502020204030204" pitchFamily="34" charset="0"/>
              </a:rPr>
              <a:t>of this rural energy community</a:t>
            </a:r>
            <a:endParaRPr lang="it-IT" sz="2000" dirty="0">
              <a:effectLst/>
              <a:latin typeface="Calibri" panose="020F0502020204030204" pitchFamily="34" charset="0"/>
              <a:ea typeface="Calibri" panose="020F0502020204030204" pitchFamily="34" charset="0"/>
              <a:cs typeface="Calibri" panose="020F0502020204030204" pitchFamily="34" charset="0"/>
            </a:endParaRPr>
          </a:p>
          <a:p>
            <a:pPr marL="228600" marR="0" lvl="0" indent="0" algn="l" rtl="0">
              <a:lnSpc>
                <a:spcPct val="150000"/>
              </a:lnSpc>
              <a:spcBef>
                <a:spcPts val="0"/>
              </a:spcBef>
              <a:spcAft>
                <a:spcPts val="0"/>
              </a:spcAft>
              <a:buNone/>
            </a:pPr>
            <a:endParaRPr sz="2000" b="0" i="0" u="none" strike="noStrike" cap="none" dirty="0">
              <a:solidFill>
                <a:schemeClr val="dk1"/>
              </a:solidFill>
              <a:latin typeface="Calibri" panose="020F0502020204030204" pitchFamily="34" charset="0"/>
              <a:ea typeface="Calibri" panose="020F0502020204030204" pitchFamily="34" charset="0"/>
              <a:cs typeface="Calibri" panose="020F0502020204030204" pitchFamily="34" charset="0"/>
              <a:sym typeface="Calibri"/>
            </a:endParaRPr>
          </a:p>
          <a:p>
            <a:pPr marL="0" marR="0" lvl="0" indent="0" algn="l" rtl="0">
              <a:lnSpc>
                <a:spcPct val="100000"/>
              </a:lnSpc>
              <a:spcBef>
                <a:spcPts val="0"/>
              </a:spcBef>
              <a:spcAft>
                <a:spcPts val="0"/>
              </a:spcAft>
              <a:buClr>
                <a:srgbClr val="000000"/>
              </a:buClr>
              <a:buSzPts val="2000"/>
              <a:buFont typeface="Arial"/>
              <a:buNone/>
            </a:pPr>
            <a:r>
              <a:rPr lang="en-GB" sz="2000" b="0" i="0" u="none" strike="noStrike" cap="none" dirty="0">
                <a:solidFill>
                  <a:schemeClr val="dk1"/>
                </a:solidFill>
                <a:latin typeface="Calibri" panose="020F0502020204030204" pitchFamily="34" charset="0"/>
                <a:ea typeface="Calibri" panose="020F0502020204030204" pitchFamily="34" charset="0"/>
                <a:cs typeface="Calibri" panose="020F0502020204030204" pitchFamily="34" charset="0"/>
                <a:sym typeface="Calibri"/>
              </a:rPr>
              <a:t> </a:t>
            </a:r>
            <a:endParaRPr sz="2000" b="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Calibri"/>
            </a:endParaRPr>
          </a:p>
          <a:p>
            <a:pPr marL="0" marR="0" lvl="0" indent="0" algn="l" rtl="0">
              <a:lnSpc>
                <a:spcPct val="100000"/>
              </a:lnSpc>
              <a:spcBef>
                <a:spcPts val="0"/>
              </a:spcBef>
              <a:spcAft>
                <a:spcPts val="0"/>
              </a:spcAft>
              <a:buClr>
                <a:srgbClr val="000000"/>
              </a:buClr>
              <a:buSzPts val="2000"/>
              <a:buFont typeface="Arial"/>
              <a:buNone/>
            </a:pPr>
            <a:endParaRPr sz="2000" b="1" i="0" u="none" strike="noStrike" cap="none" dirty="0">
              <a:solidFill>
                <a:schemeClr val="dk1"/>
              </a:solidFill>
              <a:latin typeface="Calibri" panose="020F0502020204030204" pitchFamily="34" charset="0"/>
              <a:ea typeface="Calibri" panose="020F0502020204030204" pitchFamily="34" charset="0"/>
              <a:cs typeface="Calibri" panose="020F0502020204030204" pitchFamily="34" charset="0"/>
              <a:sym typeface="Calibri"/>
            </a:endParaRPr>
          </a:p>
        </p:txBody>
      </p:sp>
      <p:pic>
        <p:nvPicPr>
          <p:cNvPr id="3" name="Immagine 2">
            <a:extLst>
              <a:ext uri="{FF2B5EF4-FFF2-40B4-BE49-F238E27FC236}">
                <a16:creationId xmlns:a16="http://schemas.microsoft.com/office/drawing/2014/main" id="{5F75B129-9485-CC3F-00F8-432FE9F9B8F0}"/>
              </a:ext>
            </a:extLst>
          </p:cNvPr>
          <p:cNvPicPr>
            <a:picLocks noChangeAspect="1"/>
          </p:cNvPicPr>
          <p:nvPr/>
        </p:nvPicPr>
        <p:blipFill>
          <a:blip r:embed="rId4"/>
          <a:stretch>
            <a:fillRect/>
          </a:stretch>
        </p:blipFill>
        <p:spPr>
          <a:xfrm>
            <a:off x="8669663" y="5452580"/>
            <a:ext cx="5373414" cy="3477836"/>
          </a:xfrm>
          <a:prstGeom prst="rect">
            <a:avLst/>
          </a:prstGeom>
        </p:spPr>
      </p:pic>
    </p:spTree>
    <p:extLst>
      <p:ext uri="{BB962C8B-B14F-4D97-AF65-F5344CB8AC3E}">
        <p14:creationId xmlns:p14="http://schemas.microsoft.com/office/powerpoint/2010/main" val="98208440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22"/>
          <p:cNvSpPr txBox="1"/>
          <p:nvPr/>
        </p:nvSpPr>
        <p:spPr>
          <a:xfrm>
            <a:off x="838199" y="2629911"/>
            <a:ext cx="13695947" cy="5231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GB" sz="2800" b="1" i="0" u="none" strike="noStrike" cap="none">
                <a:solidFill>
                  <a:srgbClr val="0B6922"/>
                </a:solidFill>
                <a:latin typeface="Calibri"/>
                <a:ea typeface="Calibri"/>
                <a:cs typeface="Calibri"/>
                <a:sym typeface="Calibri"/>
              </a:rPr>
              <a:t>Unit 3 - Community and local energy initiatives 			</a:t>
            </a:r>
            <a:endParaRPr/>
          </a:p>
        </p:txBody>
      </p:sp>
      <p:sp>
        <p:nvSpPr>
          <p:cNvPr id="231" name="Google Shape;231;p22"/>
          <p:cNvSpPr txBox="1"/>
          <p:nvPr/>
        </p:nvSpPr>
        <p:spPr>
          <a:xfrm>
            <a:off x="643327" y="4383493"/>
            <a:ext cx="7916057" cy="4401164"/>
          </a:xfrm>
          <a:prstGeom prst="rect">
            <a:avLst/>
          </a:prstGeom>
          <a:noFill/>
          <a:ln>
            <a:noFill/>
          </a:ln>
        </p:spPr>
        <p:txBody>
          <a:bodyPr spcFirstLastPara="1" wrap="square" lIns="91425" tIns="45700" rIns="91425" bIns="45700" anchor="t" anchorCtr="0">
            <a:spAutoFit/>
          </a:bodyPr>
          <a:lstStyle/>
          <a:p>
            <a:pPr marL="228600" marR="0" lvl="0" indent="0" algn="l" rtl="0">
              <a:lnSpc>
                <a:spcPct val="150000"/>
              </a:lnSpc>
              <a:spcBef>
                <a:spcPts val="0"/>
              </a:spcBef>
              <a:spcAft>
                <a:spcPts val="0"/>
              </a:spcAft>
              <a:buNone/>
            </a:pPr>
            <a:r>
              <a:rPr lang="en-GB" sz="2000" b="0" i="0" u="none" strike="noStrike" cap="none">
                <a:solidFill>
                  <a:srgbClr val="000000"/>
                </a:solidFill>
                <a:latin typeface="Calibri"/>
                <a:ea typeface="Calibri"/>
                <a:cs typeface="Calibri"/>
                <a:sym typeface="Calibri"/>
              </a:rPr>
              <a:t>1.  explore </a:t>
            </a:r>
            <a:r>
              <a:rPr lang="en-GB" sz="2000" b="1" i="0" u="none" strike="noStrike" cap="none">
                <a:solidFill>
                  <a:srgbClr val="000000"/>
                </a:solidFill>
                <a:latin typeface="Calibri"/>
                <a:ea typeface="Calibri"/>
                <a:cs typeface="Calibri"/>
                <a:sym typeface="Calibri"/>
              </a:rPr>
              <a:t>funding options</a:t>
            </a:r>
            <a:r>
              <a:rPr lang="en-GB" sz="2000" b="0" i="0" u="none" strike="noStrike" cap="none">
                <a:solidFill>
                  <a:srgbClr val="000000"/>
                </a:solidFill>
                <a:latin typeface="Calibri"/>
                <a:ea typeface="Calibri"/>
                <a:cs typeface="Calibri"/>
                <a:sym typeface="Calibri"/>
              </a:rPr>
              <a:t>: research grants, subsidies, and crowdfunding to support projects.</a:t>
            </a:r>
            <a:endParaRPr sz="2000" b="0" i="0" u="none" strike="noStrike" cap="none">
              <a:solidFill>
                <a:srgbClr val="000000"/>
              </a:solidFill>
              <a:latin typeface="Calibri"/>
              <a:ea typeface="Calibri"/>
              <a:cs typeface="Calibri"/>
              <a:sym typeface="Calibri"/>
            </a:endParaRPr>
          </a:p>
          <a:p>
            <a:pPr marL="228600" marR="0" lvl="0" indent="0" algn="l" rtl="0">
              <a:lnSpc>
                <a:spcPct val="150000"/>
              </a:lnSpc>
              <a:spcBef>
                <a:spcPts val="0"/>
              </a:spcBef>
              <a:spcAft>
                <a:spcPts val="0"/>
              </a:spcAft>
              <a:buNone/>
            </a:pPr>
            <a:r>
              <a:rPr lang="en-GB" sz="2000" b="0" i="0" u="none" strike="noStrike" cap="none">
                <a:solidFill>
                  <a:srgbClr val="000000"/>
                </a:solidFill>
                <a:latin typeface="Calibri"/>
                <a:ea typeface="Calibri"/>
                <a:cs typeface="Calibri"/>
                <a:sym typeface="Calibri"/>
              </a:rPr>
              <a:t>2. promote </a:t>
            </a:r>
            <a:r>
              <a:rPr lang="en-GB" sz="2000" b="1" i="0" u="none" strike="noStrike" cap="none">
                <a:solidFill>
                  <a:srgbClr val="000000"/>
                </a:solidFill>
                <a:latin typeface="Calibri"/>
                <a:ea typeface="Calibri"/>
                <a:cs typeface="Calibri"/>
                <a:sym typeface="Calibri"/>
              </a:rPr>
              <a:t>education </a:t>
            </a:r>
            <a:r>
              <a:rPr lang="en-GB" sz="2000" b="0" i="0" u="none" strike="noStrike" cap="none">
                <a:solidFill>
                  <a:srgbClr val="000000"/>
                </a:solidFill>
                <a:latin typeface="Calibri"/>
                <a:ea typeface="Calibri"/>
                <a:cs typeface="Calibri"/>
                <a:sym typeface="Calibri"/>
              </a:rPr>
              <a:t>and awareness: organise workshops to inform the community about renewable energy benefits.</a:t>
            </a:r>
            <a:endParaRPr sz="2000" b="0" i="0" u="none" strike="noStrike" cap="none">
              <a:solidFill>
                <a:srgbClr val="000000"/>
              </a:solidFill>
              <a:latin typeface="Calibri"/>
              <a:ea typeface="Calibri"/>
              <a:cs typeface="Calibri"/>
              <a:sym typeface="Calibri"/>
            </a:endParaRPr>
          </a:p>
          <a:p>
            <a:pPr marL="228600" marR="0" lvl="0" indent="0" algn="l" rtl="0">
              <a:lnSpc>
                <a:spcPct val="150000"/>
              </a:lnSpc>
              <a:spcBef>
                <a:spcPts val="0"/>
              </a:spcBef>
              <a:spcAft>
                <a:spcPts val="0"/>
              </a:spcAft>
              <a:buNone/>
            </a:pPr>
            <a:r>
              <a:rPr lang="en-GB" sz="2000" b="0" i="0" u="none" strike="noStrike" cap="none">
                <a:solidFill>
                  <a:srgbClr val="000000"/>
                </a:solidFill>
                <a:latin typeface="Calibri"/>
                <a:ea typeface="Calibri"/>
                <a:cs typeface="Calibri"/>
                <a:sym typeface="Calibri"/>
              </a:rPr>
              <a:t>3. search energy providers that use green energies.</a:t>
            </a:r>
            <a:endParaRPr sz="2000" b="0" i="0" u="none" strike="noStrike" cap="none">
              <a:solidFill>
                <a:srgbClr val="000000"/>
              </a:solidFill>
              <a:latin typeface="Calibri"/>
              <a:ea typeface="Calibri"/>
              <a:cs typeface="Calibri"/>
              <a:sym typeface="Calibri"/>
            </a:endParaRPr>
          </a:p>
          <a:p>
            <a:pPr marL="228600" marR="0" lvl="0" indent="0" algn="l" rtl="0">
              <a:lnSpc>
                <a:spcPct val="150000"/>
              </a:lnSpc>
              <a:spcBef>
                <a:spcPts val="0"/>
              </a:spcBef>
              <a:spcAft>
                <a:spcPts val="0"/>
              </a:spcAft>
              <a:buNone/>
            </a:pPr>
            <a:r>
              <a:rPr lang="en-GB" sz="2000" b="0" i="0" u="none" strike="noStrike" cap="none">
                <a:solidFill>
                  <a:srgbClr val="000000"/>
                </a:solidFill>
                <a:latin typeface="Calibri"/>
                <a:ea typeface="Calibri"/>
                <a:cs typeface="Calibri"/>
                <a:sym typeface="Calibri"/>
              </a:rPr>
              <a:t>4. search for </a:t>
            </a:r>
            <a:r>
              <a:rPr lang="en-GB" sz="2000" b="1" i="0" u="none" strike="noStrike" cap="none">
                <a:solidFill>
                  <a:srgbClr val="000000"/>
                </a:solidFill>
                <a:latin typeface="Calibri"/>
                <a:ea typeface="Calibri"/>
                <a:cs typeface="Calibri"/>
                <a:sym typeface="Calibri"/>
              </a:rPr>
              <a:t>local innovative solution </a:t>
            </a:r>
            <a:r>
              <a:rPr lang="en-GB" sz="2000" b="0" i="0" u="none" strike="noStrike" cap="none">
                <a:solidFill>
                  <a:srgbClr val="000000"/>
                </a:solidFill>
                <a:latin typeface="Calibri"/>
                <a:ea typeface="Calibri"/>
                <a:cs typeface="Calibri"/>
                <a:sym typeface="Calibri"/>
              </a:rPr>
              <a:t>for the community</a:t>
            </a:r>
            <a:endParaRPr sz="2000" b="0" i="0" u="none" strike="noStrike" cap="none">
              <a:solidFill>
                <a:srgbClr val="000000"/>
              </a:solidFill>
              <a:latin typeface="Calibri"/>
              <a:ea typeface="Calibri"/>
              <a:cs typeface="Calibri"/>
              <a:sym typeface="Calibri"/>
            </a:endParaRPr>
          </a:p>
          <a:p>
            <a:pPr marL="228600" marR="0" lvl="0" indent="0" algn="l" rtl="0">
              <a:lnSpc>
                <a:spcPct val="150000"/>
              </a:lnSpc>
              <a:spcBef>
                <a:spcPts val="0"/>
              </a:spcBef>
              <a:spcAft>
                <a:spcPts val="0"/>
              </a:spcAft>
              <a:buNone/>
            </a:pPr>
            <a:r>
              <a:rPr lang="en-GB" sz="2000" b="0" i="0" u="none" strike="noStrike" cap="none">
                <a:solidFill>
                  <a:srgbClr val="000000"/>
                </a:solidFill>
                <a:latin typeface="Calibri"/>
                <a:ea typeface="Calibri"/>
                <a:cs typeface="Calibri"/>
                <a:sym typeface="Calibri"/>
              </a:rPr>
              <a:t>5. build </a:t>
            </a:r>
            <a:r>
              <a:rPr lang="en-GB" sz="2000" b="1" i="0" u="none" strike="noStrike" cap="none">
                <a:solidFill>
                  <a:srgbClr val="000000"/>
                </a:solidFill>
                <a:latin typeface="Calibri"/>
                <a:ea typeface="Calibri"/>
                <a:cs typeface="Calibri"/>
                <a:sym typeface="Calibri"/>
              </a:rPr>
              <a:t>partnerships</a:t>
            </a:r>
            <a:r>
              <a:rPr lang="en-GB" sz="2000" b="0" i="0" u="none" strike="noStrike" cap="none">
                <a:solidFill>
                  <a:srgbClr val="000000"/>
                </a:solidFill>
                <a:latin typeface="Calibri"/>
                <a:ea typeface="Calibri"/>
                <a:cs typeface="Calibri"/>
                <a:sym typeface="Calibri"/>
              </a:rPr>
              <a:t>: collaborate with local NGOs, universities, and businesses for support and expertise.</a:t>
            </a:r>
            <a:endParaRPr sz="2000" b="0" i="0" u="none" strike="noStrike" cap="none">
              <a:solidFill>
                <a:srgbClr val="000000"/>
              </a:solidFill>
              <a:latin typeface="Calibri"/>
              <a:ea typeface="Calibri"/>
              <a:cs typeface="Calibri"/>
              <a:sym typeface="Calibri"/>
            </a:endParaRPr>
          </a:p>
          <a:p>
            <a:pPr marL="230505" marR="0" lvl="0" indent="0" algn="l" rtl="0">
              <a:lnSpc>
                <a:spcPct val="150000"/>
              </a:lnSpc>
              <a:spcBef>
                <a:spcPts val="0"/>
              </a:spcBef>
              <a:spcAft>
                <a:spcPts val="1200"/>
              </a:spcAft>
              <a:buNone/>
            </a:pPr>
            <a:endParaRPr sz="2000" b="0" i="0" u="none" strike="noStrike" cap="none">
              <a:solidFill>
                <a:srgbClr val="000000"/>
              </a:solidFill>
              <a:latin typeface="Arial"/>
              <a:ea typeface="Arial"/>
              <a:cs typeface="Arial"/>
              <a:sym typeface="Arial"/>
            </a:endParaRPr>
          </a:p>
        </p:txBody>
      </p:sp>
      <p:pic>
        <p:nvPicPr>
          <p:cNvPr id="232" name="Google Shape;232;p22"/>
          <p:cNvPicPr preferRelativeResize="0"/>
          <p:nvPr/>
        </p:nvPicPr>
        <p:blipFill rotWithShape="1">
          <a:blip r:embed="rId3">
            <a:alphaModFix/>
          </a:blip>
          <a:srcRect/>
          <a:stretch/>
        </p:blipFill>
        <p:spPr>
          <a:xfrm>
            <a:off x="6993615" y="3166592"/>
            <a:ext cx="1390650" cy="1219200"/>
          </a:xfrm>
          <a:prstGeom prst="rect">
            <a:avLst/>
          </a:prstGeom>
          <a:noFill/>
          <a:ln>
            <a:noFill/>
          </a:ln>
        </p:spPr>
      </p:pic>
      <p:sp>
        <p:nvSpPr>
          <p:cNvPr id="233" name="Google Shape;233;p22"/>
          <p:cNvSpPr txBox="1"/>
          <p:nvPr/>
        </p:nvSpPr>
        <p:spPr>
          <a:xfrm>
            <a:off x="838199" y="3362688"/>
            <a:ext cx="16295558" cy="83099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GB" sz="2000" b="1" i="0" u="none" strike="noStrike" cap="none">
                <a:solidFill>
                  <a:srgbClr val="000000"/>
                </a:solidFill>
                <a:latin typeface="Calibri"/>
                <a:ea typeface="Calibri"/>
                <a:cs typeface="Calibri"/>
                <a:sym typeface="Calibri"/>
              </a:rPr>
              <a:t>Do’s and don’ts </a:t>
            </a:r>
            <a:endParaRPr sz="2000" b="1"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None/>
            </a:pPr>
            <a:br>
              <a:rPr lang="en-GB" sz="1400" b="0" i="0" u="none" strike="noStrike" cap="none">
                <a:solidFill>
                  <a:srgbClr val="000000"/>
                </a:solidFill>
                <a:latin typeface="Arial"/>
                <a:ea typeface="Arial"/>
                <a:cs typeface="Arial"/>
                <a:sym typeface="Arial"/>
              </a:rPr>
            </a:br>
            <a:endParaRPr sz="1400" b="0" i="0" u="none" strike="noStrike" cap="none">
              <a:solidFill>
                <a:srgbClr val="000000"/>
              </a:solidFill>
              <a:latin typeface="Arial"/>
              <a:ea typeface="Arial"/>
              <a:cs typeface="Arial"/>
              <a:sym typeface="Arial"/>
            </a:endParaRPr>
          </a:p>
        </p:txBody>
      </p:sp>
      <p:pic>
        <p:nvPicPr>
          <p:cNvPr id="234" name="Google Shape;234;p22"/>
          <p:cNvPicPr preferRelativeResize="0"/>
          <p:nvPr/>
        </p:nvPicPr>
        <p:blipFill rotWithShape="1">
          <a:blip r:embed="rId4">
            <a:alphaModFix/>
          </a:blip>
          <a:srcRect/>
          <a:stretch/>
        </p:blipFill>
        <p:spPr>
          <a:xfrm>
            <a:off x="15630526" y="3335743"/>
            <a:ext cx="1819275" cy="1047750"/>
          </a:xfrm>
          <a:prstGeom prst="rect">
            <a:avLst/>
          </a:prstGeom>
          <a:noFill/>
          <a:ln>
            <a:noFill/>
          </a:ln>
        </p:spPr>
      </p:pic>
      <p:sp>
        <p:nvSpPr>
          <p:cNvPr id="235" name="Google Shape;235;p22"/>
          <p:cNvSpPr txBox="1"/>
          <p:nvPr/>
        </p:nvSpPr>
        <p:spPr>
          <a:xfrm>
            <a:off x="9217700" y="4383493"/>
            <a:ext cx="7916057" cy="1938952"/>
          </a:xfrm>
          <a:prstGeom prst="rect">
            <a:avLst/>
          </a:prstGeom>
          <a:noFill/>
          <a:ln>
            <a:noFill/>
          </a:ln>
        </p:spPr>
        <p:txBody>
          <a:bodyPr spcFirstLastPara="1" wrap="square" lIns="91425" tIns="45700" rIns="91425" bIns="45700" anchor="t" anchorCtr="0">
            <a:spAutoFit/>
          </a:bodyPr>
          <a:lstStyle/>
          <a:p>
            <a:pPr marL="228600" marR="0" lvl="0" indent="0" algn="l" rtl="0">
              <a:lnSpc>
                <a:spcPct val="150000"/>
              </a:lnSpc>
              <a:spcBef>
                <a:spcPts val="0"/>
              </a:spcBef>
              <a:spcAft>
                <a:spcPts val="0"/>
              </a:spcAft>
              <a:buNone/>
            </a:pPr>
            <a:r>
              <a:rPr lang="en-GB" sz="2000" b="0" i="0" u="none" strike="noStrike" cap="none">
                <a:solidFill>
                  <a:srgbClr val="000000"/>
                </a:solidFill>
                <a:latin typeface="Calibri"/>
                <a:ea typeface="Calibri"/>
                <a:cs typeface="Calibri"/>
                <a:sym typeface="Calibri"/>
              </a:rPr>
              <a:t>1. </a:t>
            </a:r>
            <a:r>
              <a:rPr lang="en-GB" sz="2000" b="1" i="0" u="none" strike="noStrike" cap="none">
                <a:solidFill>
                  <a:srgbClr val="000000"/>
                </a:solidFill>
                <a:latin typeface="Calibri"/>
                <a:ea typeface="Calibri"/>
                <a:cs typeface="Calibri"/>
                <a:sym typeface="Calibri"/>
              </a:rPr>
              <a:t>ignore community </a:t>
            </a:r>
            <a:r>
              <a:rPr lang="en-GB" sz="2000" b="0" i="0" u="none" strike="noStrike" cap="none">
                <a:solidFill>
                  <a:srgbClr val="000000"/>
                </a:solidFill>
                <a:latin typeface="Calibri"/>
                <a:ea typeface="Calibri"/>
                <a:cs typeface="Calibri"/>
                <a:sym typeface="Calibri"/>
              </a:rPr>
              <a:t>input: avoid making decisions without consulting the community; it can lead to resistance.</a:t>
            </a:r>
            <a:endParaRPr sz="2000" b="0" i="0" u="none" strike="noStrike" cap="none">
              <a:solidFill>
                <a:srgbClr val="000000"/>
              </a:solidFill>
              <a:latin typeface="Calibri"/>
              <a:ea typeface="Calibri"/>
              <a:cs typeface="Calibri"/>
              <a:sym typeface="Calibri"/>
            </a:endParaRPr>
          </a:p>
          <a:p>
            <a:pPr marL="228600" marR="0" lvl="0" indent="0" algn="l" rtl="0">
              <a:lnSpc>
                <a:spcPct val="150000"/>
              </a:lnSpc>
              <a:spcBef>
                <a:spcPts val="0"/>
              </a:spcBef>
              <a:spcAft>
                <a:spcPts val="0"/>
              </a:spcAft>
              <a:buNone/>
            </a:pPr>
            <a:r>
              <a:rPr lang="en-GB" sz="2000" b="0" i="0" u="none" strike="noStrike" cap="none">
                <a:solidFill>
                  <a:srgbClr val="000000"/>
                </a:solidFill>
                <a:latin typeface="Calibri"/>
                <a:ea typeface="Calibri"/>
                <a:cs typeface="Calibri"/>
                <a:sym typeface="Calibri"/>
              </a:rPr>
              <a:t>2. </a:t>
            </a:r>
            <a:r>
              <a:rPr lang="en-GB" sz="2000" b="1" i="0" u="none" strike="noStrike" cap="none">
                <a:solidFill>
                  <a:srgbClr val="000000"/>
                </a:solidFill>
                <a:latin typeface="Calibri"/>
                <a:ea typeface="Calibri"/>
                <a:cs typeface="Calibri"/>
                <a:sym typeface="Calibri"/>
              </a:rPr>
              <a:t>underestimate costs</a:t>
            </a:r>
            <a:r>
              <a:rPr lang="en-GB" sz="2000" b="0" i="0" u="none" strike="noStrike" cap="none">
                <a:solidFill>
                  <a:srgbClr val="000000"/>
                </a:solidFill>
                <a:latin typeface="Calibri"/>
                <a:ea typeface="Calibri"/>
                <a:cs typeface="Calibri"/>
                <a:sym typeface="Calibri"/>
              </a:rPr>
              <a:t>: don’t overlook hidden costs; budget comprehensively to avoid financial shortfalls.</a:t>
            </a:r>
            <a:endParaRPr sz="2000" b="0" i="0" u="none" strike="noStrike" cap="none">
              <a:solidFill>
                <a:srgbClr val="000000"/>
              </a:solidFill>
              <a:latin typeface="Calibri"/>
              <a:ea typeface="Calibri"/>
              <a:cs typeface="Calibri"/>
              <a:sym typeface="Calibri"/>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23"/>
          <p:cNvSpPr txBox="1"/>
          <p:nvPr/>
        </p:nvSpPr>
        <p:spPr>
          <a:xfrm>
            <a:off x="838199" y="2629911"/>
            <a:ext cx="16535401" cy="5231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GB" sz="2800" b="1" i="0" u="none" strike="noStrike" cap="none">
                <a:solidFill>
                  <a:srgbClr val="0B6922"/>
                </a:solidFill>
                <a:latin typeface="Calibri"/>
                <a:ea typeface="Calibri"/>
                <a:cs typeface="Calibri"/>
                <a:sym typeface="Calibri"/>
              </a:rPr>
              <a:t>Unit 4 - Energy Management in Cities					</a:t>
            </a:r>
            <a:endParaRPr/>
          </a:p>
        </p:txBody>
      </p:sp>
      <p:sp>
        <p:nvSpPr>
          <p:cNvPr id="241" name="Google Shape;241;p23"/>
          <p:cNvSpPr txBox="1"/>
          <p:nvPr/>
        </p:nvSpPr>
        <p:spPr>
          <a:xfrm>
            <a:off x="838200" y="3153102"/>
            <a:ext cx="16169640" cy="6093936"/>
          </a:xfrm>
          <a:prstGeom prst="rect">
            <a:avLst/>
          </a:prstGeom>
          <a:noFill/>
          <a:ln>
            <a:noFill/>
          </a:ln>
        </p:spPr>
        <p:txBody>
          <a:bodyPr spcFirstLastPara="1" wrap="square" lIns="91425" tIns="45700" rIns="91425" bIns="45700" anchor="t" anchorCtr="0">
            <a:spAutoFit/>
          </a:bodyPr>
          <a:lstStyle/>
          <a:p>
            <a:pPr marL="228600">
              <a:lnSpc>
                <a:spcPct val="150000"/>
              </a:lnSpc>
            </a:pPr>
            <a:r>
              <a:rPr lang="en-GB" sz="2000" b="1" dirty="0">
                <a:effectLst/>
                <a:latin typeface="Calibri" panose="020F0502020204030204" pitchFamily="34" charset="0"/>
                <a:ea typeface="Calibri" panose="020F0502020204030204" pitchFamily="34" charset="0"/>
                <a:cs typeface="Calibri" panose="020F0502020204030204" pitchFamily="34" charset="0"/>
              </a:rPr>
              <a:t>Section 1: introduction</a:t>
            </a:r>
            <a:endParaRPr lang="it-IT" sz="2000" dirty="0">
              <a:effectLst/>
              <a:latin typeface="Calibri" panose="020F0502020204030204" pitchFamily="34" charset="0"/>
              <a:ea typeface="Calibri" panose="020F0502020204030204" pitchFamily="34" charset="0"/>
              <a:cs typeface="Calibri" panose="020F0502020204030204" pitchFamily="34" charset="0"/>
            </a:endParaRPr>
          </a:p>
          <a:p>
            <a:pPr marL="228600">
              <a:lnSpc>
                <a:spcPct val="150000"/>
              </a:lnSpc>
            </a:pPr>
            <a:r>
              <a:rPr lang="en-GB" sz="2000" dirty="0">
                <a:effectLst/>
                <a:latin typeface="Calibri" panose="020F0502020204030204" pitchFamily="34" charset="0"/>
                <a:ea typeface="Calibri" panose="020F0502020204030204" pitchFamily="34" charset="0"/>
                <a:cs typeface="Calibri" panose="020F0502020204030204" pitchFamily="34" charset="0"/>
              </a:rPr>
              <a:t>The three most important areas of focus in energy management in cities are:</a:t>
            </a:r>
            <a:endParaRPr lang="it-IT" sz="2000" dirty="0">
              <a:effectLst/>
              <a:latin typeface="Calibri" panose="020F0502020204030204" pitchFamily="34" charset="0"/>
              <a:ea typeface="Calibri" panose="020F0502020204030204" pitchFamily="34" charset="0"/>
              <a:cs typeface="Calibri" panose="020F0502020204030204" pitchFamily="34" charset="0"/>
            </a:endParaRPr>
          </a:p>
          <a:p>
            <a:pPr marL="228600">
              <a:lnSpc>
                <a:spcPct val="150000"/>
              </a:lnSpc>
            </a:pPr>
            <a:r>
              <a:rPr lang="en-GB" sz="2000" dirty="0">
                <a:effectLst/>
                <a:latin typeface="Calibri" panose="020F0502020204030204" pitchFamily="34" charset="0"/>
                <a:ea typeface="Calibri" panose="020F0502020204030204" pitchFamily="34" charset="0"/>
                <a:cs typeface="Calibri" panose="020F0502020204030204" pitchFamily="34" charset="0"/>
              </a:rPr>
              <a:t>1. </a:t>
            </a:r>
            <a:r>
              <a:rPr lang="en-GB" sz="2000" b="1" dirty="0">
                <a:effectLst/>
                <a:latin typeface="Calibri" panose="020F0502020204030204" pitchFamily="34" charset="0"/>
                <a:ea typeface="Calibri" panose="020F0502020204030204" pitchFamily="34" charset="0"/>
                <a:cs typeface="Calibri" panose="020F0502020204030204" pitchFamily="34" charset="0"/>
              </a:rPr>
              <a:t>Energy Efficiency</a:t>
            </a:r>
            <a:r>
              <a:rPr lang="en-GB" sz="2000" dirty="0">
                <a:effectLst/>
                <a:latin typeface="Calibri" panose="020F0502020204030204" pitchFamily="34" charset="0"/>
                <a:ea typeface="Calibri" panose="020F0502020204030204" pitchFamily="34" charset="0"/>
                <a:cs typeface="Calibri" panose="020F0502020204030204" pitchFamily="34" charset="0"/>
              </a:rPr>
              <a:t>: Implementing strategies to reduce energy consumption in buildings and infrastructure is crucial. This includes retrofitting existing structures, promoting energy-efficient appliances, and utilising smart technologies like building management systems to optimise energy use.</a:t>
            </a:r>
            <a:endParaRPr lang="it-IT" sz="2000" dirty="0">
              <a:effectLst/>
              <a:latin typeface="Calibri" panose="020F0502020204030204" pitchFamily="34" charset="0"/>
              <a:ea typeface="Calibri" panose="020F0502020204030204" pitchFamily="34" charset="0"/>
              <a:cs typeface="Calibri" panose="020F0502020204030204" pitchFamily="34" charset="0"/>
            </a:endParaRPr>
          </a:p>
          <a:p>
            <a:pPr marL="228600">
              <a:lnSpc>
                <a:spcPct val="150000"/>
              </a:lnSpc>
            </a:pPr>
            <a:r>
              <a:rPr lang="en-GB" sz="2000" dirty="0">
                <a:effectLst/>
                <a:latin typeface="Calibri" panose="020F0502020204030204" pitchFamily="34" charset="0"/>
                <a:ea typeface="Calibri" panose="020F0502020204030204" pitchFamily="34" charset="0"/>
                <a:cs typeface="Calibri" panose="020F0502020204030204" pitchFamily="34" charset="0"/>
              </a:rPr>
              <a:t>2. </a:t>
            </a:r>
            <a:r>
              <a:rPr lang="en-GB" sz="2000" b="1" dirty="0">
                <a:effectLst/>
                <a:latin typeface="Calibri" panose="020F0502020204030204" pitchFamily="34" charset="0"/>
                <a:ea typeface="Calibri" panose="020F0502020204030204" pitchFamily="34" charset="0"/>
                <a:cs typeface="Calibri" panose="020F0502020204030204" pitchFamily="34" charset="0"/>
              </a:rPr>
              <a:t>Renewable Energy Integration</a:t>
            </a:r>
            <a:r>
              <a:rPr lang="en-GB" sz="2000" dirty="0">
                <a:effectLst/>
                <a:latin typeface="Calibri" panose="020F0502020204030204" pitchFamily="34" charset="0"/>
                <a:ea typeface="Calibri" panose="020F0502020204030204" pitchFamily="34" charset="0"/>
                <a:cs typeface="Calibri" panose="020F0502020204030204" pitchFamily="34" charset="0"/>
              </a:rPr>
              <a:t>: Cities need to incorporate renewable energy sources, such as solar, wind, and geothermal, into their energy mix. This involves creating incentives for renewable installations, developing community solar projects, and ensuring grid infrastructure can support distributed energy generation.</a:t>
            </a:r>
            <a:endParaRPr lang="it-IT" sz="2000" dirty="0">
              <a:effectLst/>
              <a:latin typeface="Calibri" panose="020F0502020204030204" pitchFamily="34" charset="0"/>
              <a:ea typeface="Calibri" panose="020F0502020204030204" pitchFamily="34" charset="0"/>
              <a:cs typeface="Calibri" panose="020F0502020204030204" pitchFamily="34" charset="0"/>
            </a:endParaRPr>
          </a:p>
          <a:p>
            <a:pPr marL="228600">
              <a:lnSpc>
                <a:spcPct val="150000"/>
              </a:lnSpc>
            </a:pPr>
            <a:r>
              <a:rPr lang="en-GB" sz="2000" dirty="0">
                <a:effectLst/>
                <a:latin typeface="Calibri" panose="020F0502020204030204" pitchFamily="34" charset="0"/>
                <a:ea typeface="Calibri" panose="020F0502020204030204" pitchFamily="34" charset="0"/>
                <a:cs typeface="Calibri" panose="020F0502020204030204" pitchFamily="34" charset="0"/>
              </a:rPr>
              <a:t>3. </a:t>
            </a:r>
            <a:r>
              <a:rPr lang="en-GB" sz="2000" b="1" dirty="0">
                <a:effectLst/>
                <a:latin typeface="Calibri" panose="020F0502020204030204" pitchFamily="34" charset="0"/>
                <a:ea typeface="Calibri" panose="020F0502020204030204" pitchFamily="34" charset="0"/>
                <a:cs typeface="Calibri" panose="020F0502020204030204" pitchFamily="34" charset="0"/>
              </a:rPr>
              <a:t>Sustainable Transportation</a:t>
            </a:r>
            <a:r>
              <a:rPr lang="en-GB" sz="2000" dirty="0">
                <a:effectLst/>
                <a:latin typeface="Calibri" panose="020F0502020204030204" pitchFamily="34" charset="0"/>
                <a:ea typeface="Calibri" panose="020F0502020204030204" pitchFamily="34" charset="0"/>
                <a:cs typeface="Calibri" panose="020F0502020204030204" pitchFamily="34" charset="0"/>
              </a:rPr>
              <a:t>: Promoting public transport, cycling, and electric vehicles is essential for reducing urban energy consumption and emissions. Cities can implement policies that encourage sustainable transportation options, such as expanding public transit networks, developing cycling infrastructure, and incentivizing electric vehicle use through charging stations.</a:t>
            </a:r>
            <a:endParaRPr lang="it-IT" sz="2000" dirty="0">
              <a:effectLst/>
              <a:latin typeface="Calibri" panose="020F0502020204030204" pitchFamily="34" charset="0"/>
              <a:ea typeface="Calibri" panose="020F0502020204030204" pitchFamily="34" charset="0"/>
              <a:cs typeface="Calibri" panose="020F0502020204030204" pitchFamily="34" charset="0"/>
            </a:endParaRPr>
          </a:p>
          <a:p>
            <a:pPr marL="228600">
              <a:lnSpc>
                <a:spcPct val="150000"/>
              </a:lnSpc>
            </a:pPr>
            <a:r>
              <a:rPr lang="en-GB" sz="2000" dirty="0">
                <a:effectLst/>
                <a:latin typeface="Calibri" panose="020F0502020204030204" pitchFamily="34" charset="0"/>
                <a:ea typeface="Calibri" panose="020F0502020204030204" pitchFamily="34" charset="0"/>
                <a:cs typeface="Calibri" panose="020F0502020204030204" pitchFamily="34" charset="0"/>
              </a:rPr>
              <a:t>Focusing on these areas can help cities achieve more sustainable energy management and reduce their environmental impact.</a:t>
            </a:r>
            <a:endParaRPr lang="it-IT" sz="2000" dirty="0">
              <a:effectLst/>
              <a:latin typeface="Calibri" panose="020F0502020204030204" pitchFamily="34" charset="0"/>
              <a:ea typeface="Calibri" panose="020F0502020204030204" pitchFamily="34" charset="0"/>
              <a:cs typeface="Calibri" panose="020F0502020204030204" pitchFamily="34" charset="0"/>
            </a:endParaRPr>
          </a:p>
          <a:p>
            <a:pPr marL="228600">
              <a:lnSpc>
                <a:spcPct val="150000"/>
              </a:lnSpc>
            </a:pPr>
            <a:r>
              <a:rPr lang="en-GB" sz="2000" dirty="0">
                <a:effectLst/>
                <a:latin typeface="Calibri" panose="020F0502020204030204" pitchFamily="34" charset="0"/>
                <a:ea typeface="Calibri" panose="020F0502020204030204" pitchFamily="34" charset="0"/>
                <a:cs typeface="Calibri" panose="020F0502020204030204" pitchFamily="34" charset="0"/>
              </a:rPr>
              <a:t>In this unit we will deal with specific actions, as the field of analysis is too large.</a:t>
            </a:r>
            <a:endParaRPr lang="it-IT" sz="2000" dirty="0">
              <a:effectLst/>
              <a:latin typeface="Calibri" panose="020F0502020204030204" pitchFamily="34" charset="0"/>
              <a:ea typeface="Calibri" panose="020F0502020204030204" pitchFamily="34" charset="0"/>
              <a:cs typeface="Calibri" panose="020F0502020204030204" pitchFamily="34" charset="0"/>
            </a:endParaRPr>
          </a:p>
          <a:p>
            <a:pPr marL="0" marR="0" lvl="0" indent="0" algn="l" rtl="0">
              <a:lnSpc>
                <a:spcPct val="150000"/>
              </a:lnSpc>
              <a:spcBef>
                <a:spcPts val="0"/>
              </a:spcBef>
              <a:spcAft>
                <a:spcPts val="0"/>
              </a:spcAft>
              <a:buClr>
                <a:srgbClr val="000000"/>
              </a:buClr>
              <a:buSzPts val="2400"/>
              <a:buFont typeface="Arial"/>
              <a:buNone/>
            </a:pPr>
            <a:endParaRPr sz="2000" b="1" i="0" u="none" strike="noStrike" cap="none" dirty="0">
              <a:solidFill>
                <a:schemeClr val="dk1"/>
              </a:solidFill>
              <a:latin typeface="Calibri" panose="020F0502020204030204" pitchFamily="34" charset="0"/>
              <a:ea typeface="Calibri" panose="020F0502020204030204" pitchFamily="34" charset="0"/>
              <a:cs typeface="Calibri" panose="020F0502020204030204" pitchFamily="34" charset="0"/>
              <a:sym typeface="Helvetica Neue"/>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39">
          <a:extLst>
            <a:ext uri="{FF2B5EF4-FFF2-40B4-BE49-F238E27FC236}">
              <a16:creationId xmlns:a16="http://schemas.microsoft.com/office/drawing/2014/main" id="{70374A23-D505-B7F6-45B7-B750FBE7EF95}"/>
            </a:ext>
          </a:extLst>
        </p:cNvPr>
        <p:cNvGrpSpPr/>
        <p:nvPr/>
      </p:nvGrpSpPr>
      <p:grpSpPr>
        <a:xfrm>
          <a:off x="0" y="0"/>
          <a:ext cx="0" cy="0"/>
          <a:chOff x="0" y="0"/>
          <a:chExt cx="0" cy="0"/>
        </a:xfrm>
      </p:grpSpPr>
      <p:sp>
        <p:nvSpPr>
          <p:cNvPr id="240" name="Google Shape;240;p23">
            <a:extLst>
              <a:ext uri="{FF2B5EF4-FFF2-40B4-BE49-F238E27FC236}">
                <a16:creationId xmlns:a16="http://schemas.microsoft.com/office/drawing/2014/main" id="{F957383D-AFA4-C8A5-E467-77E7BAB87017}"/>
              </a:ext>
            </a:extLst>
          </p:cNvPr>
          <p:cNvSpPr txBox="1"/>
          <p:nvPr/>
        </p:nvSpPr>
        <p:spPr>
          <a:xfrm>
            <a:off x="1066799" y="2629922"/>
            <a:ext cx="16535401" cy="5231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GB" sz="2800" b="1" i="0" u="none" strike="noStrike" cap="none" dirty="0">
                <a:solidFill>
                  <a:srgbClr val="0B6922"/>
                </a:solidFill>
                <a:latin typeface="Calibri"/>
                <a:ea typeface="Calibri"/>
                <a:cs typeface="Calibri"/>
                <a:sym typeface="Calibri"/>
              </a:rPr>
              <a:t>Unit 4 - Energy Management in Cities					</a:t>
            </a:r>
            <a:endParaRPr dirty="0"/>
          </a:p>
        </p:txBody>
      </p:sp>
      <p:sp>
        <p:nvSpPr>
          <p:cNvPr id="241" name="Google Shape;241;p23">
            <a:extLst>
              <a:ext uri="{FF2B5EF4-FFF2-40B4-BE49-F238E27FC236}">
                <a16:creationId xmlns:a16="http://schemas.microsoft.com/office/drawing/2014/main" id="{AE86A1A1-2460-88B5-63BD-84A89B7B545B}"/>
              </a:ext>
            </a:extLst>
          </p:cNvPr>
          <p:cNvSpPr txBox="1"/>
          <p:nvPr/>
        </p:nvSpPr>
        <p:spPr>
          <a:xfrm>
            <a:off x="838200" y="3153102"/>
            <a:ext cx="16326844" cy="6093936"/>
          </a:xfrm>
          <a:prstGeom prst="rect">
            <a:avLst/>
          </a:prstGeom>
          <a:noFill/>
          <a:ln>
            <a:noFill/>
          </a:ln>
        </p:spPr>
        <p:txBody>
          <a:bodyPr spcFirstLastPara="1" wrap="square" lIns="91425" tIns="45700" rIns="91425" bIns="45700" anchor="t" anchorCtr="0">
            <a:spAutoFit/>
          </a:bodyPr>
          <a:lstStyle/>
          <a:p>
            <a:pPr marL="228600">
              <a:lnSpc>
                <a:spcPct val="150000"/>
              </a:lnSpc>
            </a:pPr>
            <a:r>
              <a:rPr lang="en-GB" sz="2000" b="1" dirty="0">
                <a:effectLst/>
                <a:latin typeface="Calibri" panose="020F0502020204030204" pitchFamily="34" charset="0"/>
                <a:ea typeface="Calibri" panose="020F0502020204030204" pitchFamily="34" charset="0"/>
                <a:cs typeface="Calibri" panose="020F0502020204030204" pitchFamily="34" charset="0"/>
              </a:rPr>
              <a:t>Section 2: LED street lighting systems: how cities are reducing energy consumption and improving safety</a:t>
            </a:r>
            <a:endParaRPr lang="it-IT" sz="2000" dirty="0">
              <a:effectLst/>
              <a:latin typeface="Calibri" panose="020F0502020204030204" pitchFamily="34" charset="0"/>
              <a:ea typeface="Calibri" panose="020F0502020204030204" pitchFamily="34" charset="0"/>
              <a:cs typeface="Calibri" panose="020F0502020204030204" pitchFamily="34" charset="0"/>
            </a:endParaRPr>
          </a:p>
          <a:p>
            <a:pPr marL="228600">
              <a:lnSpc>
                <a:spcPct val="150000"/>
              </a:lnSpc>
            </a:pPr>
            <a:r>
              <a:rPr lang="en-GB" sz="2000" dirty="0">
                <a:effectLst/>
                <a:latin typeface="Calibri" panose="020F0502020204030204" pitchFamily="34" charset="0"/>
                <a:ea typeface="Calibri" panose="020F0502020204030204" pitchFamily="34" charset="0"/>
                <a:cs typeface="Calibri" panose="020F0502020204030204" pitchFamily="34" charset="0"/>
              </a:rPr>
              <a:t>LED street lighting systems are transforming urban environments by significantly </a:t>
            </a:r>
            <a:r>
              <a:rPr lang="en-GB" sz="2000" b="1" dirty="0">
                <a:effectLst/>
                <a:latin typeface="Calibri" panose="020F0502020204030204" pitchFamily="34" charset="0"/>
                <a:ea typeface="Calibri" panose="020F0502020204030204" pitchFamily="34" charset="0"/>
                <a:cs typeface="Calibri" panose="020F0502020204030204" pitchFamily="34" charset="0"/>
              </a:rPr>
              <a:t>reducing energy consumption </a:t>
            </a:r>
            <a:r>
              <a:rPr lang="en-GB" sz="2000" dirty="0">
                <a:effectLst/>
                <a:latin typeface="Calibri" panose="020F0502020204030204" pitchFamily="34" charset="0"/>
                <a:ea typeface="Calibri" panose="020F0502020204030204" pitchFamily="34" charset="0"/>
                <a:cs typeface="Calibri" panose="020F0502020204030204" pitchFamily="34" charset="0"/>
              </a:rPr>
              <a:t>and </a:t>
            </a:r>
          </a:p>
          <a:p>
            <a:pPr marL="228600">
              <a:lnSpc>
                <a:spcPct val="150000"/>
              </a:lnSpc>
            </a:pPr>
            <a:r>
              <a:rPr lang="en-GB" sz="2000" b="1" dirty="0">
                <a:effectLst/>
                <a:latin typeface="Calibri" panose="020F0502020204030204" pitchFamily="34" charset="0"/>
                <a:ea typeface="Calibri" panose="020F0502020204030204" pitchFamily="34" charset="0"/>
                <a:cs typeface="Calibri" panose="020F0502020204030204" pitchFamily="34" charset="0"/>
              </a:rPr>
              <a:t>enhancing safety</a:t>
            </a:r>
            <a:r>
              <a:rPr lang="en-GB" sz="2000" dirty="0">
                <a:effectLst/>
                <a:latin typeface="Calibri" panose="020F0502020204030204" pitchFamily="34" charset="0"/>
                <a:ea typeface="Calibri" panose="020F0502020204030204" pitchFamily="34" charset="0"/>
                <a:cs typeface="Calibri" panose="020F0502020204030204" pitchFamily="34" charset="0"/>
              </a:rPr>
              <a:t>. Cities adopting LED technology can achieve up to 50-70% energy savings compared to traditional streetlights, while also reducing maintenance costs due to the longer lifespan of LEDs. Best practices include:</a:t>
            </a:r>
            <a:endParaRPr lang="it-IT" sz="2000" dirty="0">
              <a:effectLst/>
              <a:latin typeface="Calibri" panose="020F0502020204030204" pitchFamily="34" charset="0"/>
              <a:ea typeface="Calibri" panose="020F0502020204030204" pitchFamily="34" charset="0"/>
              <a:cs typeface="Calibri" panose="020F0502020204030204" pitchFamily="34" charset="0"/>
            </a:endParaRPr>
          </a:p>
          <a:p>
            <a:pPr marL="228600">
              <a:lnSpc>
                <a:spcPct val="150000"/>
              </a:lnSpc>
            </a:pPr>
            <a:r>
              <a:rPr lang="en-GB" sz="2000" dirty="0">
                <a:effectLst/>
                <a:latin typeface="Calibri" panose="020F0502020204030204" pitchFamily="34" charset="0"/>
                <a:ea typeface="Calibri" panose="020F0502020204030204" pitchFamily="34" charset="0"/>
                <a:cs typeface="Calibri" panose="020F0502020204030204" pitchFamily="34" charset="0"/>
              </a:rPr>
              <a:t>1. </a:t>
            </a:r>
            <a:r>
              <a:rPr lang="en-GB" sz="2000" b="1" dirty="0">
                <a:effectLst/>
                <a:latin typeface="Calibri" panose="020F0502020204030204" pitchFamily="34" charset="0"/>
                <a:ea typeface="Calibri" panose="020F0502020204030204" pitchFamily="34" charset="0"/>
                <a:cs typeface="Calibri" panose="020F0502020204030204" pitchFamily="34" charset="0"/>
              </a:rPr>
              <a:t>smart lighting controls</a:t>
            </a:r>
            <a:r>
              <a:rPr lang="en-GB" sz="2000" dirty="0">
                <a:effectLst/>
                <a:latin typeface="Calibri" panose="020F0502020204030204" pitchFamily="34" charset="0"/>
                <a:ea typeface="Calibri" panose="020F0502020204030204" pitchFamily="34" charset="0"/>
                <a:cs typeface="Calibri" panose="020F0502020204030204" pitchFamily="34" charset="0"/>
              </a:rPr>
              <a:t>: implementing adaptive lighting systems that adjust brightness based on real-time traffic and pedestrian activity, such as in Los Angeles, which has reduced energy use and improved safety. More information can be found </a:t>
            </a:r>
            <a:r>
              <a:rPr lang="en-GB" sz="2000" u="sng" dirty="0">
                <a:solidFill>
                  <a:srgbClr val="0000FF"/>
                </a:solidFill>
                <a:effectLst/>
                <a:latin typeface="Calibri" panose="020F0502020204030204" pitchFamily="34" charset="0"/>
                <a:ea typeface="Calibri" panose="020F0502020204030204" pitchFamily="34" charset="0"/>
                <a:cs typeface="Calibri" panose="020F0502020204030204" pitchFamily="34" charset="0"/>
                <a:hlinkClick r:id="rId3"/>
              </a:rPr>
              <a:t>here</a:t>
            </a:r>
            <a:r>
              <a:rPr lang="en-GB" sz="2000" dirty="0">
                <a:effectLst/>
                <a:latin typeface="Calibri" panose="020F0502020204030204" pitchFamily="34" charset="0"/>
                <a:ea typeface="Calibri" panose="020F0502020204030204" pitchFamily="34" charset="0"/>
                <a:cs typeface="Calibri" panose="020F0502020204030204" pitchFamily="34" charset="0"/>
              </a:rPr>
              <a:t>.</a:t>
            </a:r>
            <a:endParaRPr lang="it-IT" sz="2000" dirty="0">
              <a:effectLst/>
              <a:latin typeface="Calibri" panose="020F0502020204030204" pitchFamily="34" charset="0"/>
              <a:ea typeface="Calibri" panose="020F0502020204030204" pitchFamily="34" charset="0"/>
              <a:cs typeface="Calibri" panose="020F0502020204030204" pitchFamily="34" charset="0"/>
            </a:endParaRPr>
          </a:p>
          <a:p>
            <a:pPr marL="228600">
              <a:lnSpc>
                <a:spcPct val="150000"/>
              </a:lnSpc>
            </a:pPr>
            <a:r>
              <a:rPr lang="en-GB" sz="2000" dirty="0">
                <a:effectLst/>
                <a:latin typeface="Calibri" panose="020F0502020204030204" pitchFamily="34" charset="0"/>
                <a:ea typeface="Calibri" panose="020F0502020204030204" pitchFamily="34" charset="0"/>
                <a:cs typeface="Calibri" panose="020F0502020204030204" pitchFamily="34" charset="0"/>
              </a:rPr>
              <a:t>2. </a:t>
            </a:r>
            <a:r>
              <a:rPr lang="en-GB" sz="2000" b="1" dirty="0">
                <a:effectLst/>
                <a:latin typeface="Calibri" panose="020F0502020204030204" pitchFamily="34" charset="0"/>
                <a:ea typeface="Calibri" panose="020F0502020204030204" pitchFamily="34" charset="0"/>
                <a:cs typeface="Calibri" panose="020F0502020204030204" pitchFamily="34" charset="0"/>
              </a:rPr>
              <a:t>community engagement</a:t>
            </a:r>
            <a:r>
              <a:rPr lang="en-GB" sz="2000" dirty="0">
                <a:effectLst/>
                <a:latin typeface="Calibri" panose="020F0502020204030204" pitchFamily="34" charset="0"/>
                <a:ea typeface="Calibri" panose="020F0502020204030204" pitchFamily="34" charset="0"/>
                <a:cs typeface="Calibri" panose="020F0502020204030204" pitchFamily="34" charset="0"/>
              </a:rPr>
              <a:t>: involving local residents in the planning process, as seen in Amsterdam, where feedback helped design a more effective lighting strategy that enhances safety. You can find specific information about their street lighting project in </a:t>
            </a:r>
            <a:r>
              <a:rPr lang="en-GB" sz="2000" u="sng" dirty="0">
                <a:solidFill>
                  <a:srgbClr val="0000FF"/>
                </a:solidFill>
                <a:effectLst/>
                <a:latin typeface="Calibri" panose="020F0502020204030204" pitchFamily="34" charset="0"/>
                <a:ea typeface="Calibri" panose="020F0502020204030204" pitchFamily="34" charset="0"/>
                <a:cs typeface="Calibri" panose="020F0502020204030204" pitchFamily="34" charset="0"/>
                <a:hlinkClick r:id="rId4"/>
              </a:rPr>
              <a:t>Amsterdam Smart City</a:t>
            </a:r>
            <a:r>
              <a:rPr lang="en-GB" sz="2000" dirty="0">
                <a:effectLst/>
                <a:latin typeface="Calibri" panose="020F0502020204030204" pitchFamily="34" charset="0"/>
                <a:ea typeface="Calibri" panose="020F0502020204030204" pitchFamily="34" charset="0"/>
                <a:cs typeface="Calibri" panose="020F0502020204030204" pitchFamily="34" charset="0"/>
              </a:rPr>
              <a:t> </a:t>
            </a:r>
            <a:endParaRPr lang="it-IT" sz="2000" dirty="0">
              <a:effectLst/>
              <a:latin typeface="Calibri" panose="020F0502020204030204" pitchFamily="34" charset="0"/>
              <a:ea typeface="Calibri" panose="020F0502020204030204" pitchFamily="34" charset="0"/>
              <a:cs typeface="Calibri" panose="020F0502020204030204" pitchFamily="34" charset="0"/>
            </a:endParaRPr>
          </a:p>
          <a:p>
            <a:pPr marL="228600">
              <a:lnSpc>
                <a:spcPct val="150000"/>
              </a:lnSpc>
            </a:pPr>
            <a:r>
              <a:rPr lang="en-GB" sz="2000" dirty="0">
                <a:effectLst/>
                <a:latin typeface="Calibri" panose="020F0502020204030204" pitchFamily="34" charset="0"/>
                <a:ea typeface="Calibri" panose="020F0502020204030204" pitchFamily="34" charset="0"/>
                <a:cs typeface="Calibri" panose="020F0502020204030204" pitchFamily="34" charset="0"/>
              </a:rPr>
              <a:t>3. </a:t>
            </a:r>
            <a:r>
              <a:rPr lang="en-GB" sz="2000" b="1" dirty="0">
                <a:effectLst/>
                <a:latin typeface="Calibri" panose="020F0502020204030204" pitchFamily="34" charset="0"/>
                <a:ea typeface="Calibri" panose="020F0502020204030204" pitchFamily="34" charset="0"/>
                <a:cs typeface="Calibri" panose="020F0502020204030204" pitchFamily="34" charset="0"/>
              </a:rPr>
              <a:t>integrated infrastructure</a:t>
            </a:r>
            <a:r>
              <a:rPr lang="en-GB" sz="2000" dirty="0">
                <a:effectLst/>
                <a:latin typeface="Calibri" panose="020F0502020204030204" pitchFamily="34" charset="0"/>
                <a:ea typeface="Calibri" panose="020F0502020204030204" pitchFamily="34" charset="0"/>
                <a:cs typeface="Calibri" panose="020F0502020204030204" pitchFamily="34" charset="0"/>
              </a:rPr>
              <a:t>: combining street lighting with smart city technology, like in </a:t>
            </a:r>
            <a:r>
              <a:rPr lang="en-GB" sz="2000" u="sng" dirty="0">
                <a:solidFill>
                  <a:srgbClr val="0000FF"/>
                </a:solidFill>
                <a:effectLst/>
                <a:latin typeface="Calibri" panose="020F0502020204030204" pitchFamily="34" charset="0"/>
                <a:ea typeface="Calibri" panose="020F0502020204030204" pitchFamily="34" charset="0"/>
                <a:cs typeface="Calibri" panose="020F0502020204030204" pitchFamily="34" charset="0"/>
                <a:hlinkClick r:id="rId5"/>
              </a:rPr>
              <a:t>Barcelona</a:t>
            </a:r>
            <a:r>
              <a:rPr lang="en-GB" sz="2000" dirty="0">
                <a:effectLst/>
                <a:latin typeface="Calibri" panose="020F0502020204030204" pitchFamily="34" charset="0"/>
                <a:ea typeface="Calibri" panose="020F0502020204030204" pitchFamily="34" charset="0"/>
                <a:cs typeface="Calibri" panose="020F0502020204030204" pitchFamily="34" charset="0"/>
              </a:rPr>
              <a:t>, where streetlights are equipped with sensors to monitor air quality and traffic. </a:t>
            </a:r>
            <a:endParaRPr lang="it-IT" sz="2000" dirty="0">
              <a:effectLst/>
              <a:latin typeface="Calibri" panose="020F0502020204030204" pitchFamily="34" charset="0"/>
              <a:ea typeface="Calibri" panose="020F0502020204030204" pitchFamily="34" charset="0"/>
              <a:cs typeface="Calibri" panose="020F0502020204030204" pitchFamily="34" charset="0"/>
            </a:endParaRPr>
          </a:p>
          <a:p>
            <a:pPr marL="228600">
              <a:lnSpc>
                <a:spcPct val="150000"/>
              </a:lnSpc>
            </a:pPr>
            <a:r>
              <a:rPr lang="en-GB" sz="2000" dirty="0">
                <a:effectLst/>
                <a:latin typeface="Calibri" panose="020F0502020204030204" pitchFamily="34" charset="0"/>
                <a:ea typeface="Calibri" panose="020F0502020204030204" pitchFamily="34" charset="0"/>
                <a:cs typeface="Calibri" panose="020F0502020204030204" pitchFamily="34" charset="0"/>
              </a:rPr>
              <a:t> </a:t>
            </a:r>
            <a:endParaRPr lang="it-IT" sz="2000" dirty="0">
              <a:effectLst/>
              <a:latin typeface="Calibri" panose="020F0502020204030204" pitchFamily="34" charset="0"/>
              <a:ea typeface="Calibri" panose="020F0502020204030204" pitchFamily="34" charset="0"/>
              <a:cs typeface="Calibri" panose="020F0502020204030204" pitchFamily="34" charset="0"/>
            </a:endParaRPr>
          </a:p>
          <a:p>
            <a:pPr marL="228600">
              <a:lnSpc>
                <a:spcPct val="150000"/>
              </a:lnSpc>
            </a:pPr>
            <a:r>
              <a:rPr lang="en-GB" sz="2000" dirty="0">
                <a:effectLst/>
                <a:latin typeface="Calibri" panose="020F0502020204030204" pitchFamily="34" charset="0"/>
                <a:ea typeface="Calibri" panose="020F0502020204030204" pitchFamily="34" charset="0"/>
                <a:cs typeface="Calibri" panose="020F0502020204030204" pitchFamily="34" charset="0"/>
              </a:rPr>
              <a:t>These practices not only improve energy efficiency but also contribute to safer and more vibrant urban spaces.</a:t>
            </a:r>
            <a:endParaRPr lang="it-IT" sz="2000" dirty="0">
              <a:effectLst/>
              <a:latin typeface="Calibri" panose="020F0502020204030204" pitchFamily="34" charset="0"/>
              <a:ea typeface="Calibri" panose="020F0502020204030204" pitchFamily="34" charset="0"/>
              <a:cs typeface="Calibri" panose="020F0502020204030204" pitchFamily="34" charset="0"/>
            </a:endParaRPr>
          </a:p>
          <a:p>
            <a:pPr marL="0" marR="0" lvl="0" indent="0" algn="l" rtl="0">
              <a:lnSpc>
                <a:spcPct val="150000"/>
              </a:lnSpc>
              <a:spcBef>
                <a:spcPts val="0"/>
              </a:spcBef>
              <a:spcAft>
                <a:spcPts val="0"/>
              </a:spcAft>
              <a:buClr>
                <a:srgbClr val="000000"/>
              </a:buClr>
              <a:buSzPts val="2400"/>
              <a:buFont typeface="Arial"/>
              <a:buNone/>
            </a:pPr>
            <a:endParaRPr sz="2000" b="1" i="0" u="none" strike="noStrike" cap="none" dirty="0">
              <a:solidFill>
                <a:schemeClr val="dk1"/>
              </a:solidFill>
              <a:latin typeface="Calibri" panose="020F0502020204030204" pitchFamily="34" charset="0"/>
              <a:ea typeface="Calibri" panose="020F0502020204030204" pitchFamily="34" charset="0"/>
              <a:cs typeface="Calibri" panose="020F0502020204030204" pitchFamily="34" charset="0"/>
              <a:sym typeface="Helvetica Neue"/>
            </a:endParaRPr>
          </a:p>
        </p:txBody>
      </p:sp>
      <p:pic>
        <p:nvPicPr>
          <p:cNvPr id="242" name="Google Shape;242;p23" descr="concetto di tecnologia di connessione big data. - smart lights foto e immagini stock">
            <a:extLst>
              <a:ext uri="{FF2B5EF4-FFF2-40B4-BE49-F238E27FC236}">
                <a16:creationId xmlns:a16="http://schemas.microsoft.com/office/drawing/2014/main" id="{9CC53F75-87EB-B25C-04B1-C54C6AC28CC3}"/>
              </a:ext>
            </a:extLst>
          </p:cNvPr>
          <p:cNvPicPr preferRelativeResize="0"/>
          <p:nvPr/>
        </p:nvPicPr>
        <p:blipFill rotWithShape="1">
          <a:blip r:embed="rId6">
            <a:alphaModFix/>
          </a:blip>
          <a:srcRect/>
          <a:stretch/>
        </p:blipFill>
        <p:spPr>
          <a:xfrm>
            <a:off x="13883999" y="1559282"/>
            <a:ext cx="3281045" cy="2664460"/>
          </a:xfrm>
          <a:prstGeom prst="rect">
            <a:avLst/>
          </a:prstGeom>
          <a:noFill/>
          <a:ln>
            <a:noFill/>
          </a:ln>
        </p:spPr>
      </p:pic>
    </p:spTree>
    <p:extLst>
      <p:ext uri="{BB962C8B-B14F-4D97-AF65-F5344CB8AC3E}">
        <p14:creationId xmlns:p14="http://schemas.microsoft.com/office/powerpoint/2010/main" val="239795696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Google Shape;247;p24"/>
          <p:cNvSpPr txBox="1"/>
          <p:nvPr/>
        </p:nvSpPr>
        <p:spPr>
          <a:xfrm>
            <a:off x="1156489" y="2420051"/>
            <a:ext cx="13367231" cy="5231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GB" sz="2800" b="1" i="0" u="none" strike="noStrike" cap="none">
                <a:solidFill>
                  <a:srgbClr val="0B6922"/>
                </a:solidFill>
                <a:latin typeface="Calibri"/>
                <a:ea typeface="Calibri"/>
                <a:cs typeface="Calibri"/>
                <a:sym typeface="Calibri"/>
              </a:rPr>
              <a:t>Unit 4 - Energy Management in Cities					</a:t>
            </a:r>
            <a:endParaRPr/>
          </a:p>
        </p:txBody>
      </p:sp>
      <p:sp>
        <p:nvSpPr>
          <p:cNvPr id="248" name="Google Shape;248;p24"/>
          <p:cNvSpPr txBox="1"/>
          <p:nvPr/>
        </p:nvSpPr>
        <p:spPr>
          <a:xfrm>
            <a:off x="914400" y="3114838"/>
            <a:ext cx="12093893" cy="4708941"/>
          </a:xfrm>
          <a:prstGeom prst="rect">
            <a:avLst/>
          </a:prstGeom>
          <a:noFill/>
          <a:ln>
            <a:noFill/>
          </a:ln>
        </p:spPr>
        <p:txBody>
          <a:bodyPr spcFirstLastPara="1" wrap="square" lIns="91425" tIns="45700" rIns="91425" bIns="45700" anchor="t" anchorCtr="0">
            <a:spAutoFit/>
          </a:bodyPr>
          <a:lstStyle/>
          <a:p>
            <a:pPr marL="228600">
              <a:lnSpc>
                <a:spcPct val="150000"/>
              </a:lnSpc>
            </a:pPr>
            <a:r>
              <a:rPr lang="en-GB" sz="2000" b="1" dirty="0">
                <a:effectLst/>
                <a:latin typeface="Calibri" panose="020F0502020204030204" pitchFamily="34" charset="0"/>
                <a:ea typeface="Calibri" panose="020F0502020204030204" pitchFamily="34" charset="0"/>
                <a:cs typeface="Calibri" panose="020F0502020204030204" pitchFamily="34" charset="0"/>
              </a:rPr>
              <a:t>Section 3: Central heating systems: sustainable solutions for urban areas</a:t>
            </a:r>
            <a:endParaRPr lang="it-IT" sz="2000" dirty="0">
              <a:effectLst/>
              <a:latin typeface="Calibri" panose="020F0502020204030204" pitchFamily="34" charset="0"/>
              <a:ea typeface="Calibri" panose="020F0502020204030204" pitchFamily="34" charset="0"/>
              <a:cs typeface="Calibri" panose="020F0502020204030204" pitchFamily="34" charset="0"/>
            </a:endParaRPr>
          </a:p>
          <a:p>
            <a:pPr marL="228600">
              <a:lnSpc>
                <a:spcPct val="150000"/>
              </a:lnSpc>
            </a:pPr>
            <a:r>
              <a:rPr lang="en-GB" sz="2000" dirty="0">
                <a:effectLst/>
                <a:latin typeface="Calibri" panose="020F0502020204030204" pitchFamily="34" charset="0"/>
                <a:ea typeface="Calibri" panose="020F0502020204030204" pitchFamily="34" charset="0"/>
                <a:cs typeface="Calibri" panose="020F0502020204030204" pitchFamily="34" charset="0"/>
              </a:rPr>
              <a:t>Central heating systems play a crucial role in urban areas, especially for ensuring </a:t>
            </a:r>
            <a:r>
              <a:rPr lang="en-GB" sz="2000" b="1" dirty="0">
                <a:effectLst/>
                <a:latin typeface="Calibri" panose="020F0502020204030204" pitchFamily="34" charset="0"/>
                <a:ea typeface="Calibri" panose="020F0502020204030204" pitchFamily="34" charset="0"/>
                <a:cs typeface="Calibri" panose="020F0502020204030204" pitchFamily="34" charset="0"/>
              </a:rPr>
              <a:t>comfort and energy efficiency</a:t>
            </a:r>
            <a:r>
              <a:rPr lang="en-GB" sz="2000" dirty="0">
                <a:effectLst/>
                <a:latin typeface="Calibri" panose="020F0502020204030204" pitchFamily="34" charset="0"/>
                <a:ea typeface="Calibri" panose="020F0502020204030204" pitchFamily="34" charset="0"/>
                <a:cs typeface="Calibri" panose="020F0502020204030204" pitchFamily="34" charset="0"/>
              </a:rPr>
              <a:t>. Sustainable solutions are increasingly essential as cities strive to </a:t>
            </a:r>
            <a:r>
              <a:rPr lang="en-GB" sz="2000" b="1" dirty="0">
                <a:effectLst/>
                <a:latin typeface="Calibri" panose="020F0502020204030204" pitchFamily="34" charset="0"/>
                <a:ea typeface="Calibri" panose="020F0502020204030204" pitchFamily="34" charset="0"/>
                <a:cs typeface="Calibri" panose="020F0502020204030204" pitchFamily="34" charset="0"/>
              </a:rPr>
              <a:t>reduce carbon footprints </a:t>
            </a:r>
            <a:r>
              <a:rPr lang="en-GB" sz="2000" dirty="0">
                <a:effectLst/>
                <a:latin typeface="Calibri" panose="020F0502020204030204" pitchFamily="34" charset="0"/>
                <a:ea typeface="Calibri" panose="020F0502020204030204" pitchFamily="34" charset="0"/>
                <a:cs typeface="Calibri" panose="020F0502020204030204" pitchFamily="34" charset="0"/>
              </a:rPr>
              <a:t>and </a:t>
            </a:r>
            <a:r>
              <a:rPr lang="en-GB" sz="2000" b="1" dirty="0">
                <a:effectLst/>
                <a:latin typeface="Calibri" panose="020F0502020204030204" pitchFamily="34" charset="0"/>
                <a:ea typeface="Calibri" panose="020F0502020204030204" pitchFamily="34" charset="0"/>
                <a:cs typeface="Calibri" panose="020F0502020204030204" pitchFamily="34" charset="0"/>
              </a:rPr>
              <a:t>promote renewable energy</a:t>
            </a:r>
            <a:r>
              <a:rPr lang="en-GB" sz="2000" dirty="0">
                <a:effectLst/>
                <a:latin typeface="Calibri" panose="020F0502020204030204" pitchFamily="34" charset="0"/>
                <a:ea typeface="Calibri" panose="020F0502020204030204" pitchFamily="34" charset="0"/>
                <a:cs typeface="Calibri" panose="020F0502020204030204" pitchFamily="34" charset="0"/>
              </a:rPr>
              <a:t>. One effective approach is the implementation of district heating systems, which utilise waste heat from power plants or industrial processes. For instance, </a:t>
            </a:r>
            <a:r>
              <a:rPr lang="en-GB" sz="2000" b="1" u="sng" dirty="0">
                <a:solidFill>
                  <a:srgbClr val="0000FF"/>
                </a:solidFill>
                <a:effectLst/>
                <a:latin typeface="Calibri" panose="020F0502020204030204" pitchFamily="34" charset="0"/>
                <a:ea typeface="Calibri" panose="020F0502020204030204" pitchFamily="34" charset="0"/>
                <a:cs typeface="Calibri" panose="020F0502020204030204" pitchFamily="34" charset="0"/>
                <a:hlinkClick r:id="rId3"/>
              </a:rPr>
              <a:t>Copenhagen's district heating network</a:t>
            </a:r>
            <a:r>
              <a:rPr lang="en-GB" sz="2000" b="1" dirty="0">
                <a:effectLst/>
                <a:latin typeface="Calibri" panose="020F0502020204030204" pitchFamily="34" charset="0"/>
                <a:ea typeface="Calibri" panose="020F0502020204030204" pitchFamily="34" charset="0"/>
                <a:cs typeface="Calibri" panose="020F0502020204030204" pitchFamily="34" charset="0"/>
              </a:rPr>
              <a:t> </a:t>
            </a:r>
            <a:r>
              <a:rPr lang="en-GB" sz="2000" dirty="0">
                <a:effectLst/>
                <a:latin typeface="Calibri" panose="020F0502020204030204" pitchFamily="34" charset="0"/>
                <a:ea typeface="Calibri" panose="020F0502020204030204" pitchFamily="34" charset="0"/>
                <a:cs typeface="Calibri" panose="020F0502020204030204" pitchFamily="34" charset="0"/>
              </a:rPr>
              <a:t>draws heat from waste incineration and geothermal sources, serving over 97% of the city's homes while achieving significant carbon reductions.</a:t>
            </a:r>
            <a:endParaRPr lang="it-IT" sz="2000" dirty="0">
              <a:effectLst/>
              <a:latin typeface="Calibri" panose="020F0502020204030204" pitchFamily="34" charset="0"/>
              <a:ea typeface="Calibri" panose="020F0502020204030204" pitchFamily="34" charset="0"/>
              <a:cs typeface="Calibri" panose="020F0502020204030204" pitchFamily="34" charset="0"/>
            </a:endParaRPr>
          </a:p>
          <a:p>
            <a:pPr marL="228600">
              <a:lnSpc>
                <a:spcPct val="150000"/>
              </a:lnSpc>
            </a:pPr>
            <a:r>
              <a:rPr lang="en-GB" sz="2000" dirty="0">
                <a:effectLst/>
                <a:latin typeface="Calibri" panose="020F0502020204030204" pitchFamily="34" charset="0"/>
                <a:ea typeface="Calibri" panose="020F0502020204030204" pitchFamily="34" charset="0"/>
                <a:cs typeface="Calibri" panose="020F0502020204030204" pitchFamily="34" charset="0"/>
              </a:rPr>
              <a:t>Another best practice is the integration of renewable energy sources into heating systems. In </a:t>
            </a:r>
            <a:r>
              <a:rPr lang="en-GB" sz="2000" b="1" u="sng" dirty="0">
                <a:solidFill>
                  <a:srgbClr val="0000FF"/>
                </a:solidFill>
                <a:effectLst/>
                <a:latin typeface="Calibri" panose="020F0502020204030204" pitchFamily="34" charset="0"/>
                <a:ea typeface="Calibri" panose="020F0502020204030204" pitchFamily="34" charset="0"/>
                <a:cs typeface="Calibri" panose="020F0502020204030204" pitchFamily="34" charset="0"/>
                <a:hlinkClick r:id="rId4"/>
              </a:rPr>
              <a:t>Helsinki</a:t>
            </a:r>
            <a:r>
              <a:rPr lang="en-GB" sz="2000" dirty="0">
                <a:effectLst/>
                <a:latin typeface="Calibri" panose="020F0502020204030204" pitchFamily="34" charset="0"/>
                <a:ea typeface="Calibri" panose="020F0502020204030204" pitchFamily="34" charset="0"/>
                <a:cs typeface="Calibri" panose="020F0502020204030204" pitchFamily="34" charset="0"/>
              </a:rPr>
              <a:t>, a hybrid heating system combines biomass, waste heat, and solar thermal energy, creating a resilient and sustainable infrastructure. This approach not only decreases reliance on fossil fuels but also enhances energy security.</a:t>
            </a:r>
            <a:endParaRPr lang="it-IT" sz="2000" dirty="0">
              <a:effectLst/>
              <a:latin typeface="Calibri" panose="020F0502020204030204" pitchFamily="34" charset="0"/>
              <a:ea typeface="Calibri" panose="020F0502020204030204" pitchFamily="34" charset="0"/>
              <a:cs typeface="Calibri" panose="020F0502020204030204" pitchFamily="34" charset="0"/>
            </a:endParaRPr>
          </a:p>
        </p:txBody>
      </p:sp>
      <p:pic>
        <p:nvPicPr>
          <p:cNvPr id="249" name="Google Shape;249;p24" descr="paesaggio urbano di copenaghen: stazione di nørreport - copenaghen smart city foto e immagini stock"/>
          <p:cNvPicPr preferRelativeResize="0"/>
          <p:nvPr/>
        </p:nvPicPr>
        <p:blipFill rotWithShape="1">
          <a:blip r:embed="rId5">
            <a:alphaModFix/>
          </a:blip>
          <a:srcRect/>
          <a:stretch/>
        </p:blipFill>
        <p:spPr>
          <a:xfrm>
            <a:off x="13008293" y="3273107"/>
            <a:ext cx="4130040" cy="3222625"/>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46">
          <a:extLst>
            <a:ext uri="{FF2B5EF4-FFF2-40B4-BE49-F238E27FC236}">
              <a16:creationId xmlns:a16="http://schemas.microsoft.com/office/drawing/2014/main" id="{8A624E16-45AC-5BE6-B648-3F1E8793792B}"/>
            </a:ext>
          </a:extLst>
        </p:cNvPr>
        <p:cNvGrpSpPr/>
        <p:nvPr/>
      </p:nvGrpSpPr>
      <p:grpSpPr>
        <a:xfrm>
          <a:off x="0" y="0"/>
          <a:ext cx="0" cy="0"/>
          <a:chOff x="0" y="0"/>
          <a:chExt cx="0" cy="0"/>
        </a:xfrm>
      </p:grpSpPr>
      <p:sp>
        <p:nvSpPr>
          <p:cNvPr id="247" name="Google Shape;247;p24">
            <a:extLst>
              <a:ext uri="{FF2B5EF4-FFF2-40B4-BE49-F238E27FC236}">
                <a16:creationId xmlns:a16="http://schemas.microsoft.com/office/drawing/2014/main" id="{86FB7262-D8A3-718B-36E0-A88BA4A93D18}"/>
              </a:ext>
            </a:extLst>
          </p:cNvPr>
          <p:cNvSpPr txBox="1"/>
          <p:nvPr/>
        </p:nvSpPr>
        <p:spPr>
          <a:xfrm>
            <a:off x="1156489" y="2420051"/>
            <a:ext cx="13367231" cy="5231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GB" sz="2800" b="1" i="0" u="none" strike="noStrike" cap="none">
                <a:solidFill>
                  <a:srgbClr val="0B6922"/>
                </a:solidFill>
                <a:latin typeface="Calibri"/>
                <a:ea typeface="Calibri"/>
                <a:cs typeface="Calibri"/>
                <a:sym typeface="Calibri"/>
              </a:rPr>
              <a:t>Unit 4 - Energy Management in Cities					</a:t>
            </a:r>
            <a:endParaRPr/>
          </a:p>
        </p:txBody>
      </p:sp>
      <p:sp>
        <p:nvSpPr>
          <p:cNvPr id="248" name="Google Shape;248;p24">
            <a:extLst>
              <a:ext uri="{FF2B5EF4-FFF2-40B4-BE49-F238E27FC236}">
                <a16:creationId xmlns:a16="http://schemas.microsoft.com/office/drawing/2014/main" id="{39F390A9-275A-4401-4066-B4A7DAEB62D7}"/>
              </a:ext>
            </a:extLst>
          </p:cNvPr>
          <p:cNvSpPr txBox="1"/>
          <p:nvPr/>
        </p:nvSpPr>
        <p:spPr>
          <a:xfrm>
            <a:off x="914400" y="3114838"/>
            <a:ext cx="12093893" cy="5632271"/>
          </a:xfrm>
          <a:prstGeom prst="rect">
            <a:avLst/>
          </a:prstGeom>
          <a:noFill/>
          <a:ln>
            <a:noFill/>
          </a:ln>
        </p:spPr>
        <p:txBody>
          <a:bodyPr spcFirstLastPara="1" wrap="square" lIns="91425" tIns="45700" rIns="91425" bIns="45700" anchor="t" anchorCtr="0">
            <a:spAutoFit/>
          </a:bodyPr>
          <a:lstStyle/>
          <a:p>
            <a:pPr marL="228600">
              <a:lnSpc>
                <a:spcPct val="150000"/>
              </a:lnSpc>
            </a:pPr>
            <a:r>
              <a:rPr lang="en-GB" sz="2000" dirty="0">
                <a:effectLst/>
                <a:latin typeface="Calibri" panose="020F0502020204030204" pitchFamily="34" charset="0"/>
                <a:ea typeface="Calibri" panose="020F0502020204030204" pitchFamily="34" charset="0"/>
                <a:cs typeface="Calibri" panose="020F0502020204030204" pitchFamily="34" charset="0"/>
              </a:rPr>
              <a:t>Cities can also focus on retrofitting existing buildings with efficient heating technologies. </a:t>
            </a:r>
            <a:r>
              <a:rPr lang="en-GB" sz="2000" b="1" u="sng" dirty="0">
                <a:solidFill>
                  <a:srgbClr val="0000FF"/>
                </a:solidFill>
                <a:effectLst/>
                <a:latin typeface="Calibri" panose="020F0502020204030204" pitchFamily="34" charset="0"/>
                <a:ea typeface="Calibri" panose="020F0502020204030204" pitchFamily="34" charset="0"/>
                <a:cs typeface="Calibri" panose="020F0502020204030204" pitchFamily="34" charset="0"/>
                <a:hlinkClick r:id="rId3"/>
              </a:rPr>
              <a:t>Amsterdam</a:t>
            </a:r>
            <a:r>
              <a:rPr lang="en-GB" sz="2000" b="1" dirty="0">
                <a:effectLst/>
                <a:latin typeface="Calibri" panose="020F0502020204030204" pitchFamily="34" charset="0"/>
                <a:ea typeface="Calibri" panose="020F0502020204030204" pitchFamily="34" charset="0"/>
                <a:cs typeface="Calibri" panose="020F0502020204030204" pitchFamily="34" charset="0"/>
              </a:rPr>
              <a:t> </a:t>
            </a:r>
            <a:r>
              <a:rPr lang="en-GB" sz="2000" dirty="0">
                <a:effectLst/>
                <a:latin typeface="Calibri" panose="020F0502020204030204" pitchFamily="34" charset="0"/>
                <a:ea typeface="Calibri" panose="020F0502020204030204" pitchFamily="34" charset="0"/>
                <a:cs typeface="Calibri" panose="020F0502020204030204" pitchFamily="34" charset="0"/>
              </a:rPr>
              <a:t>has introduced initiatives to upgrade older residential buildings with modern, energy-efficient boilers and </a:t>
            </a:r>
          </a:p>
          <a:p>
            <a:pPr marL="228600">
              <a:lnSpc>
                <a:spcPct val="150000"/>
              </a:lnSpc>
            </a:pPr>
            <a:r>
              <a:rPr lang="en-GB" sz="2000" dirty="0">
                <a:effectLst/>
                <a:latin typeface="Calibri" panose="020F0502020204030204" pitchFamily="34" charset="0"/>
                <a:ea typeface="Calibri" panose="020F0502020204030204" pitchFamily="34" charset="0"/>
                <a:cs typeface="Calibri" panose="020F0502020204030204" pitchFamily="34" charset="0"/>
              </a:rPr>
              <a:t>insulation, reducing energy consumption by up to 40%.</a:t>
            </a:r>
            <a:endParaRPr lang="it-IT" sz="2000" dirty="0">
              <a:effectLst/>
              <a:latin typeface="Calibri" panose="020F0502020204030204" pitchFamily="34" charset="0"/>
              <a:ea typeface="Calibri" panose="020F0502020204030204" pitchFamily="34" charset="0"/>
              <a:cs typeface="Calibri" panose="020F0502020204030204" pitchFamily="34" charset="0"/>
            </a:endParaRPr>
          </a:p>
          <a:p>
            <a:pPr marL="228600">
              <a:lnSpc>
                <a:spcPct val="150000"/>
              </a:lnSpc>
            </a:pPr>
            <a:r>
              <a:rPr lang="en-GB" sz="2000" dirty="0">
                <a:effectLst/>
                <a:latin typeface="Calibri" panose="020F0502020204030204" pitchFamily="34" charset="0"/>
                <a:ea typeface="Calibri" panose="020F0502020204030204" pitchFamily="34" charset="0"/>
                <a:cs typeface="Calibri" panose="020F0502020204030204" pitchFamily="34" charset="0"/>
              </a:rPr>
              <a:t>Additionally, promoting the use of heat pumps is gaining traction. In </a:t>
            </a:r>
            <a:r>
              <a:rPr lang="en-GB" sz="2000" b="1" u="sng" dirty="0">
                <a:solidFill>
                  <a:srgbClr val="0000FF"/>
                </a:solidFill>
                <a:effectLst/>
                <a:latin typeface="Calibri" panose="020F0502020204030204" pitchFamily="34" charset="0"/>
                <a:ea typeface="Calibri" panose="020F0502020204030204" pitchFamily="34" charset="0"/>
                <a:cs typeface="Calibri" panose="020F0502020204030204" pitchFamily="34" charset="0"/>
                <a:hlinkClick r:id="rId4"/>
              </a:rPr>
              <a:t>Berlin</a:t>
            </a:r>
            <a:r>
              <a:rPr lang="en-GB" sz="2000" dirty="0">
                <a:effectLst/>
                <a:latin typeface="Calibri" panose="020F0502020204030204" pitchFamily="34" charset="0"/>
                <a:ea typeface="Calibri" panose="020F0502020204030204" pitchFamily="34" charset="0"/>
                <a:cs typeface="Calibri" panose="020F0502020204030204" pitchFamily="34" charset="0"/>
              </a:rPr>
              <a:t>, many residential and commercial buildings are equipped with air-source and ground-source heat pumps, harnessing ambient heat to provide efficient heating solutions.</a:t>
            </a:r>
            <a:endParaRPr lang="it-IT" sz="2000" dirty="0">
              <a:effectLst/>
              <a:latin typeface="Calibri" panose="020F0502020204030204" pitchFamily="34" charset="0"/>
              <a:ea typeface="Calibri" panose="020F0502020204030204" pitchFamily="34" charset="0"/>
              <a:cs typeface="Calibri" panose="020F0502020204030204" pitchFamily="34" charset="0"/>
            </a:endParaRPr>
          </a:p>
          <a:p>
            <a:pPr marL="228600">
              <a:lnSpc>
                <a:spcPct val="150000"/>
              </a:lnSpc>
            </a:pPr>
            <a:r>
              <a:rPr lang="en-GB" sz="2000" dirty="0">
                <a:effectLst/>
                <a:latin typeface="Calibri" panose="020F0502020204030204" pitchFamily="34" charset="0"/>
                <a:ea typeface="Calibri" panose="020F0502020204030204" pitchFamily="34" charset="0"/>
                <a:cs typeface="Calibri" panose="020F0502020204030204" pitchFamily="34" charset="0"/>
              </a:rPr>
              <a:t>Finally, public awareness and community engagement are vital. Cities like </a:t>
            </a:r>
            <a:r>
              <a:rPr lang="en-GB" sz="2000" b="1" u="sng" dirty="0">
                <a:solidFill>
                  <a:srgbClr val="0000FF"/>
                </a:solidFill>
                <a:effectLst/>
                <a:latin typeface="Calibri" panose="020F0502020204030204" pitchFamily="34" charset="0"/>
                <a:ea typeface="Calibri" panose="020F0502020204030204" pitchFamily="34" charset="0"/>
                <a:cs typeface="Calibri" panose="020F0502020204030204" pitchFamily="34" charset="0"/>
                <a:hlinkClick r:id="rId5"/>
              </a:rPr>
              <a:t>Oslo</a:t>
            </a:r>
            <a:r>
              <a:rPr lang="en-GB" sz="2000" b="1" dirty="0">
                <a:effectLst/>
                <a:latin typeface="Calibri" panose="020F0502020204030204" pitchFamily="34" charset="0"/>
                <a:ea typeface="Calibri" panose="020F0502020204030204" pitchFamily="34" charset="0"/>
                <a:cs typeface="Calibri" panose="020F0502020204030204" pitchFamily="34" charset="0"/>
              </a:rPr>
              <a:t> </a:t>
            </a:r>
            <a:r>
              <a:rPr lang="en-GB" sz="2000" dirty="0">
                <a:effectLst/>
                <a:latin typeface="Calibri" panose="020F0502020204030204" pitchFamily="34" charset="0"/>
                <a:ea typeface="Calibri" panose="020F0502020204030204" pitchFamily="34" charset="0"/>
                <a:cs typeface="Calibri" panose="020F0502020204030204" pitchFamily="34" charset="0"/>
              </a:rPr>
              <a:t>have successfully involved residents in energy-saving programs, educating them on the benefits of sustainable heating practices and encouraging participation in local initiatives. These best practices demonstrate how urban areas can implement sustainable central heating systems that not only meet current energy demands but also contribute to long-term environmental goals.</a:t>
            </a:r>
            <a:endParaRPr lang="it-IT" sz="2000" dirty="0">
              <a:effectLst/>
              <a:latin typeface="Calibri" panose="020F0502020204030204" pitchFamily="34" charset="0"/>
              <a:ea typeface="Calibri" panose="020F0502020204030204" pitchFamily="34" charset="0"/>
              <a:cs typeface="Calibri" panose="020F0502020204030204" pitchFamily="34" charset="0"/>
            </a:endParaRPr>
          </a:p>
          <a:p>
            <a:pPr marL="228600">
              <a:lnSpc>
                <a:spcPct val="150000"/>
              </a:lnSpc>
            </a:pPr>
            <a:endParaRPr lang="it-IT" sz="2000" dirty="0">
              <a:effectLst/>
              <a:latin typeface="Calibri" panose="020F0502020204030204" pitchFamily="34" charset="0"/>
              <a:ea typeface="Calibri" panose="020F0502020204030204" pitchFamily="34" charset="0"/>
              <a:cs typeface="Calibri" panose="020F0502020204030204" pitchFamily="34" charset="0"/>
            </a:endParaRPr>
          </a:p>
        </p:txBody>
      </p:sp>
      <p:pic>
        <p:nvPicPr>
          <p:cNvPr id="9218" name="Picture 2" descr="set di città">
            <a:extLst>
              <a:ext uri="{FF2B5EF4-FFF2-40B4-BE49-F238E27FC236}">
                <a16:creationId xmlns:a16="http://schemas.microsoft.com/office/drawing/2014/main" id="{14535262-3CBD-0025-BAE2-4FE50ECB754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652589" y="3230879"/>
            <a:ext cx="4478921" cy="3076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529642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p25"/>
          <p:cNvSpPr txBox="1"/>
          <p:nvPr/>
        </p:nvSpPr>
        <p:spPr>
          <a:xfrm>
            <a:off x="1127759" y="2309871"/>
            <a:ext cx="16535400" cy="523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GB" sz="2800" b="1" i="0" u="none" strike="noStrike" cap="none" dirty="0">
                <a:solidFill>
                  <a:srgbClr val="0B6922"/>
                </a:solidFill>
                <a:latin typeface="Calibri"/>
                <a:ea typeface="Calibri"/>
                <a:cs typeface="Calibri"/>
                <a:sym typeface="Calibri"/>
              </a:rPr>
              <a:t>Unit 4 - Energy Management in Cities					</a:t>
            </a:r>
            <a:endParaRPr dirty="0"/>
          </a:p>
        </p:txBody>
      </p:sp>
      <p:sp>
        <p:nvSpPr>
          <p:cNvPr id="255" name="Google Shape;255;p25"/>
          <p:cNvSpPr txBox="1"/>
          <p:nvPr/>
        </p:nvSpPr>
        <p:spPr>
          <a:xfrm>
            <a:off x="884420" y="2730087"/>
            <a:ext cx="16169140" cy="5170606"/>
          </a:xfrm>
          <a:prstGeom prst="rect">
            <a:avLst/>
          </a:prstGeom>
          <a:noFill/>
          <a:ln>
            <a:noFill/>
          </a:ln>
        </p:spPr>
        <p:txBody>
          <a:bodyPr spcFirstLastPara="1" wrap="square" lIns="91425" tIns="45700" rIns="91425" bIns="45700" anchor="t" anchorCtr="0">
            <a:spAutoFit/>
          </a:bodyPr>
          <a:lstStyle/>
          <a:p>
            <a:pPr marL="228600">
              <a:lnSpc>
                <a:spcPct val="150000"/>
              </a:lnSpc>
            </a:pPr>
            <a:r>
              <a:rPr lang="en-GB" sz="2000" b="1" dirty="0">
                <a:effectLst/>
                <a:latin typeface="Calibri" panose="020F0502020204030204" pitchFamily="34" charset="0"/>
                <a:ea typeface="Calibri" panose="020F0502020204030204" pitchFamily="34" charset="0"/>
                <a:cs typeface="Calibri" panose="020F0502020204030204" pitchFamily="34" charset="0"/>
              </a:rPr>
              <a:t>Section 4: Low-energy urban planning: transportation, building and communication for a greener city</a:t>
            </a:r>
            <a:endParaRPr lang="it-IT" sz="2000" dirty="0">
              <a:effectLst/>
              <a:latin typeface="Calibri" panose="020F0502020204030204" pitchFamily="34" charset="0"/>
              <a:ea typeface="Calibri" panose="020F0502020204030204" pitchFamily="34" charset="0"/>
              <a:cs typeface="Calibri" panose="020F0502020204030204" pitchFamily="34" charset="0"/>
            </a:endParaRPr>
          </a:p>
          <a:p>
            <a:pPr marL="228600">
              <a:lnSpc>
                <a:spcPct val="150000"/>
              </a:lnSpc>
            </a:pPr>
            <a:r>
              <a:rPr lang="en-GB" sz="2000" dirty="0">
                <a:effectLst/>
                <a:latin typeface="Calibri" panose="020F0502020204030204" pitchFamily="34" charset="0"/>
                <a:ea typeface="Calibri" panose="020F0502020204030204" pitchFamily="34" charset="0"/>
                <a:cs typeface="Calibri" panose="020F0502020204030204" pitchFamily="34" charset="0"/>
              </a:rPr>
              <a:t>Low-energy urban planning is essential for creating greener cities through integrated approaches in transportation, building design, and communication systems. Several European regulatory frameworks and best practices support this transition.</a:t>
            </a:r>
            <a:endParaRPr lang="it-IT" sz="2000" dirty="0">
              <a:effectLst/>
              <a:latin typeface="Calibri" panose="020F0502020204030204" pitchFamily="34" charset="0"/>
              <a:ea typeface="Calibri" panose="020F0502020204030204" pitchFamily="34" charset="0"/>
              <a:cs typeface="Calibri" panose="020F0502020204030204" pitchFamily="34" charset="0"/>
            </a:endParaRPr>
          </a:p>
          <a:p>
            <a:pPr marL="228600">
              <a:lnSpc>
                <a:spcPct val="150000"/>
              </a:lnSpc>
            </a:pPr>
            <a:r>
              <a:rPr lang="en-GB" sz="2000" dirty="0">
                <a:effectLst/>
                <a:latin typeface="Calibri" panose="020F0502020204030204" pitchFamily="34" charset="0"/>
                <a:ea typeface="Calibri" panose="020F0502020204030204" pitchFamily="34" charset="0"/>
                <a:cs typeface="Calibri" panose="020F0502020204030204" pitchFamily="34" charset="0"/>
              </a:rPr>
              <a:t>In the European Regulatory Frameworks is possible to find:</a:t>
            </a:r>
            <a:endParaRPr lang="it-IT" sz="2000" dirty="0">
              <a:effectLst/>
              <a:latin typeface="Calibri" panose="020F0502020204030204" pitchFamily="34" charset="0"/>
              <a:ea typeface="Calibri" panose="020F0502020204030204" pitchFamily="34" charset="0"/>
              <a:cs typeface="Calibri" panose="020F0502020204030204" pitchFamily="34" charset="0"/>
            </a:endParaRPr>
          </a:p>
          <a:p>
            <a:pPr marL="228600">
              <a:lnSpc>
                <a:spcPct val="150000"/>
              </a:lnSpc>
            </a:pPr>
            <a:r>
              <a:rPr lang="en-GB" sz="2000" dirty="0">
                <a:effectLst/>
                <a:latin typeface="Calibri" panose="020F0502020204030204" pitchFamily="34" charset="0"/>
                <a:ea typeface="Calibri" panose="020F0502020204030204" pitchFamily="34" charset="0"/>
                <a:cs typeface="Calibri" panose="020F0502020204030204" pitchFamily="34" charset="0"/>
              </a:rPr>
              <a:t>1. </a:t>
            </a:r>
            <a:r>
              <a:rPr lang="en-GB" sz="2000" u="sng" dirty="0">
                <a:solidFill>
                  <a:srgbClr val="0000FF"/>
                </a:solidFill>
                <a:effectLst/>
                <a:latin typeface="Calibri" panose="020F0502020204030204" pitchFamily="34" charset="0"/>
                <a:ea typeface="Calibri" panose="020F0502020204030204" pitchFamily="34" charset="0"/>
                <a:cs typeface="Calibri" panose="020F0502020204030204" pitchFamily="34" charset="0"/>
                <a:hlinkClick r:id="rId3"/>
              </a:rPr>
              <a:t>European Green Deal</a:t>
            </a:r>
            <a:r>
              <a:rPr lang="en-GB" sz="2000" dirty="0">
                <a:effectLst/>
                <a:latin typeface="Calibri" panose="020F0502020204030204" pitchFamily="34" charset="0"/>
                <a:ea typeface="Calibri" panose="020F0502020204030204" pitchFamily="34" charset="0"/>
                <a:cs typeface="Calibri" panose="020F0502020204030204" pitchFamily="34" charset="0"/>
              </a:rPr>
              <a:t>: this initiative aims to make Europe climate-neutral by 2050, promoting sustainable urban development through various strategies, including energy-efficient buildings and sustainable mobility. </a:t>
            </a:r>
            <a:endParaRPr lang="it-IT" sz="2000" dirty="0">
              <a:effectLst/>
              <a:latin typeface="Calibri" panose="020F0502020204030204" pitchFamily="34" charset="0"/>
              <a:ea typeface="Calibri" panose="020F0502020204030204" pitchFamily="34" charset="0"/>
              <a:cs typeface="Calibri" panose="020F0502020204030204" pitchFamily="34" charset="0"/>
            </a:endParaRPr>
          </a:p>
          <a:p>
            <a:pPr marL="228600">
              <a:lnSpc>
                <a:spcPct val="150000"/>
              </a:lnSpc>
            </a:pPr>
            <a:r>
              <a:rPr lang="en-GB" sz="2000" dirty="0">
                <a:effectLst/>
                <a:latin typeface="Calibri" panose="020F0502020204030204" pitchFamily="34" charset="0"/>
                <a:ea typeface="Calibri" panose="020F0502020204030204" pitchFamily="34" charset="0"/>
                <a:cs typeface="Calibri" panose="020F0502020204030204" pitchFamily="34" charset="0"/>
              </a:rPr>
              <a:t>2. </a:t>
            </a:r>
            <a:r>
              <a:rPr lang="en-GB" sz="2000" u="sng" dirty="0">
                <a:solidFill>
                  <a:srgbClr val="0000FF"/>
                </a:solidFill>
                <a:effectLst/>
                <a:latin typeface="Calibri" panose="020F0502020204030204" pitchFamily="34" charset="0"/>
                <a:ea typeface="Calibri" panose="020F0502020204030204" pitchFamily="34" charset="0"/>
                <a:cs typeface="Calibri" panose="020F0502020204030204" pitchFamily="34" charset="0"/>
                <a:hlinkClick r:id="rId4"/>
              </a:rPr>
              <a:t>Energy Performance of Buildings Directive (EPBD)</a:t>
            </a:r>
            <a:r>
              <a:rPr lang="en-GB" sz="2000" dirty="0">
                <a:effectLst/>
                <a:latin typeface="Calibri" panose="020F0502020204030204" pitchFamily="34" charset="0"/>
                <a:ea typeface="Calibri" panose="020F0502020204030204" pitchFamily="34" charset="0"/>
                <a:cs typeface="Calibri" panose="020F0502020204030204" pitchFamily="34" charset="0"/>
              </a:rPr>
              <a:t>: this directive focuses on improving the energy performance of buildings across the EU, requiring member states to implement energy-saving measures. </a:t>
            </a:r>
            <a:endParaRPr lang="it-IT" sz="2000" dirty="0">
              <a:effectLst/>
              <a:latin typeface="Calibri" panose="020F0502020204030204" pitchFamily="34" charset="0"/>
              <a:ea typeface="Calibri" panose="020F0502020204030204" pitchFamily="34" charset="0"/>
              <a:cs typeface="Calibri" panose="020F0502020204030204" pitchFamily="34" charset="0"/>
            </a:endParaRPr>
          </a:p>
          <a:p>
            <a:pPr marL="228600">
              <a:lnSpc>
                <a:spcPct val="150000"/>
              </a:lnSpc>
            </a:pPr>
            <a:r>
              <a:rPr lang="en-GB" sz="2000" dirty="0">
                <a:effectLst/>
                <a:latin typeface="Calibri" panose="020F0502020204030204" pitchFamily="34" charset="0"/>
                <a:ea typeface="Calibri" panose="020F0502020204030204" pitchFamily="34" charset="0"/>
                <a:cs typeface="Calibri" panose="020F0502020204030204" pitchFamily="34" charset="0"/>
              </a:rPr>
              <a:t>3. </a:t>
            </a:r>
            <a:r>
              <a:rPr lang="en-GB" sz="2000" u="sng" dirty="0">
                <a:solidFill>
                  <a:srgbClr val="0000FF"/>
                </a:solidFill>
                <a:effectLst/>
                <a:latin typeface="Calibri" panose="020F0502020204030204" pitchFamily="34" charset="0"/>
                <a:ea typeface="Calibri" panose="020F0502020204030204" pitchFamily="34" charset="0"/>
                <a:cs typeface="Calibri" panose="020F0502020204030204" pitchFamily="34" charset="0"/>
                <a:hlinkClick r:id="rId5"/>
              </a:rPr>
              <a:t>Sustainable Urban Mobility Plans (SUMPs)</a:t>
            </a:r>
            <a:r>
              <a:rPr lang="en-GB" sz="2000" dirty="0">
                <a:effectLst/>
                <a:latin typeface="Calibri" panose="020F0502020204030204" pitchFamily="34" charset="0"/>
                <a:ea typeface="Calibri" panose="020F0502020204030204" pitchFamily="34" charset="0"/>
                <a:cs typeface="Calibri" panose="020F0502020204030204" pitchFamily="34" charset="0"/>
              </a:rPr>
              <a:t>: The EU </a:t>
            </a:r>
          </a:p>
          <a:p>
            <a:pPr marL="228600">
              <a:lnSpc>
                <a:spcPct val="150000"/>
              </a:lnSpc>
            </a:pPr>
            <a:r>
              <a:rPr lang="en-GB" sz="2000" dirty="0">
                <a:effectLst/>
                <a:latin typeface="Calibri" panose="020F0502020204030204" pitchFamily="34" charset="0"/>
                <a:ea typeface="Calibri" panose="020F0502020204030204" pitchFamily="34" charset="0"/>
                <a:cs typeface="Calibri" panose="020F0502020204030204" pitchFamily="34" charset="0"/>
              </a:rPr>
              <a:t>encourages cities to develop SUMPs to promote </a:t>
            </a:r>
          </a:p>
          <a:p>
            <a:pPr marL="228600">
              <a:lnSpc>
                <a:spcPct val="150000"/>
              </a:lnSpc>
            </a:pPr>
            <a:r>
              <a:rPr lang="en-GB" sz="2000" dirty="0">
                <a:effectLst/>
                <a:latin typeface="Calibri" panose="020F0502020204030204" pitchFamily="34" charset="0"/>
                <a:ea typeface="Calibri" panose="020F0502020204030204" pitchFamily="34" charset="0"/>
                <a:cs typeface="Calibri" panose="020F0502020204030204" pitchFamily="34" charset="0"/>
              </a:rPr>
              <a:t>sustainable transportation. </a:t>
            </a:r>
            <a:endParaRPr lang="it-IT" sz="2000" dirty="0">
              <a:effectLst/>
              <a:latin typeface="Calibri" panose="020F0502020204030204" pitchFamily="34" charset="0"/>
              <a:ea typeface="Calibri" panose="020F0502020204030204" pitchFamily="34" charset="0"/>
              <a:cs typeface="Calibri" panose="020F0502020204030204" pitchFamily="34" charset="0"/>
            </a:endParaRPr>
          </a:p>
        </p:txBody>
      </p:sp>
      <p:pic>
        <p:nvPicPr>
          <p:cNvPr id="10244" name="Picture 4" descr="Green Deal europeo: un uso più sostenibile delle risorse ...">
            <a:extLst>
              <a:ext uri="{FF2B5EF4-FFF2-40B4-BE49-F238E27FC236}">
                <a16:creationId xmlns:a16="http://schemas.microsoft.com/office/drawing/2014/main" id="{76929C5A-919B-DBA2-941E-528D04E9201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49490" y="5991842"/>
            <a:ext cx="6667500" cy="29241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253">
          <a:extLst>
            <a:ext uri="{FF2B5EF4-FFF2-40B4-BE49-F238E27FC236}">
              <a16:creationId xmlns:a16="http://schemas.microsoft.com/office/drawing/2014/main" id="{C39C6A44-2776-2AC9-54C3-5C71BED9799F}"/>
            </a:ext>
          </a:extLst>
        </p:cNvPr>
        <p:cNvGrpSpPr/>
        <p:nvPr/>
      </p:nvGrpSpPr>
      <p:grpSpPr>
        <a:xfrm>
          <a:off x="0" y="0"/>
          <a:ext cx="0" cy="0"/>
          <a:chOff x="0" y="0"/>
          <a:chExt cx="0" cy="0"/>
        </a:xfrm>
      </p:grpSpPr>
      <p:sp>
        <p:nvSpPr>
          <p:cNvPr id="254" name="Google Shape;254;p25">
            <a:extLst>
              <a:ext uri="{FF2B5EF4-FFF2-40B4-BE49-F238E27FC236}">
                <a16:creationId xmlns:a16="http://schemas.microsoft.com/office/drawing/2014/main" id="{82CFE62E-3F1C-DABD-3D43-888347D871B7}"/>
              </a:ext>
            </a:extLst>
          </p:cNvPr>
          <p:cNvSpPr txBox="1"/>
          <p:nvPr/>
        </p:nvSpPr>
        <p:spPr>
          <a:xfrm>
            <a:off x="1127759" y="2309871"/>
            <a:ext cx="16535400" cy="523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GB" sz="2800" b="1" i="0" u="none" strike="noStrike" cap="none" dirty="0">
                <a:solidFill>
                  <a:srgbClr val="0B6922"/>
                </a:solidFill>
                <a:latin typeface="Calibri"/>
                <a:ea typeface="Calibri"/>
                <a:cs typeface="Calibri"/>
                <a:sym typeface="Calibri"/>
              </a:rPr>
              <a:t>Unit 4 - Energy Management in Cities					</a:t>
            </a:r>
            <a:endParaRPr dirty="0"/>
          </a:p>
        </p:txBody>
      </p:sp>
      <p:pic>
        <p:nvPicPr>
          <p:cNvPr id="11266" name="Picture 2" descr="Un nuovo quadro di governance per salvaguardare il Green Deal europeo -  Energia Oltre">
            <a:extLst>
              <a:ext uri="{FF2B5EF4-FFF2-40B4-BE49-F238E27FC236}">
                <a16:creationId xmlns:a16="http://schemas.microsoft.com/office/drawing/2014/main" id="{C8F72D9B-FB73-7FE6-F806-7AE41128C4F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917681" y="2287247"/>
            <a:ext cx="5135880" cy="3417695"/>
          </a:xfrm>
          <a:prstGeom prst="rect">
            <a:avLst/>
          </a:prstGeom>
          <a:noFill/>
          <a:extLst>
            <a:ext uri="{909E8E84-426E-40DD-AFC4-6F175D3DCCD1}">
              <a14:hiddenFill xmlns:a14="http://schemas.microsoft.com/office/drawing/2010/main">
                <a:solidFill>
                  <a:srgbClr val="FFFFFF"/>
                </a:solidFill>
              </a14:hiddenFill>
            </a:ext>
          </a:extLst>
        </p:spPr>
      </p:pic>
      <p:sp>
        <p:nvSpPr>
          <p:cNvPr id="3" name="CasellaDiTesto 2">
            <a:extLst>
              <a:ext uri="{FF2B5EF4-FFF2-40B4-BE49-F238E27FC236}">
                <a16:creationId xmlns:a16="http://schemas.microsoft.com/office/drawing/2014/main" id="{DBDA8E8F-EC23-7F2F-6FF0-6034F3F74BE1}"/>
              </a:ext>
            </a:extLst>
          </p:cNvPr>
          <p:cNvSpPr txBox="1"/>
          <p:nvPr/>
        </p:nvSpPr>
        <p:spPr>
          <a:xfrm>
            <a:off x="853440" y="3011150"/>
            <a:ext cx="11506200" cy="6046271"/>
          </a:xfrm>
          <a:prstGeom prst="rect">
            <a:avLst/>
          </a:prstGeom>
          <a:noFill/>
        </p:spPr>
        <p:txBody>
          <a:bodyPr wrap="square">
            <a:spAutoFit/>
          </a:bodyPr>
          <a:lstStyle/>
          <a:p>
            <a:pPr marL="228600">
              <a:lnSpc>
                <a:spcPct val="150000"/>
              </a:lnSpc>
            </a:pPr>
            <a:r>
              <a:rPr lang="en-GB" sz="2000" b="1" dirty="0">
                <a:effectLst/>
                <a:latin typeface="Calibri" panose="020F0502020204030204" pitchFamily="34" charset="0"/>
                <a:ea typeface="Calibri" panose="020F0502020204030204" pitchFamily="34" charset="0"/>
                <a:cs typeface="Calibri" panose="020F0502020204030204" pitchFamily="34" charset="0"/>
              </a:rPr>
              <a:t>Best Practices</a:t>
            </a:r>
            <a:endParaRPr lang="it-IT" sz="2000" b="1" dirty="0">
              <a:effectLst/>
              <a:latin typeface="Calibri" panose="020F0502020204030204" pitchFamily="34" charset="0"/>
              <a:ea typeface="Calibri" panose="020F0502020204030204" pitchFamily="34" charset="0"/>
              <a:cs typeface="Calibri" panose="020F0502020204030204" pitchFamily="34" charset="0"/>
            </a:endParaRPr>
          </a:p>
          <a:p>
            <a:pPr marL="228600">
              <a:lnSpc>
                <a:spcPct val="150000"/>
              </a:lnSpc>
            </a:pPr>
            <a:r>
              <a:rPr lang="en-GB" sz="2000" dirty="0">
                <a:effectLst/>
                <a:latin typeface="Calibri" panose="020F0502020204030204" pitchFamily="34" charset="0"/>
                <a:ea typeface="Calibri" panose="020F0502020204030204" pitchFamily="34" charset="0"/>
                <a:cs typeface="Calibri" panose="020F0502020204030204" pitchFamily="34" charset="0"/>
              </a:rPr>
              <a:t>1. </a:t>
            </a:r>
            <a:r>
              <a:rPr lang="en-GB" sz="2000" dirty="0">
                <a:solidFill>
                  <a:srgbClr val="0000FF"/>
                </a:solidFill>
                <a:effectLst/>
                <a:latin typeface="Calibri" panose="020F0502020204030204" pitchFamily="34" charset="0"/>
                <a:ea typeface="Calibri" panose="020F0502020204030204" pitchFamily="34" charset="0"/>
                <a:cs typeface="Calibri" panose="020F0502020204030204" pitchFamily="34" charset="0"/>
                <a:hlinkClick r:id="rId4"/>
              </a:rPr>
              <a:t>Gothenburg</a:t>
            </a:r>
            <a:r>
              <a:rPr lang="en-GB" sz="2000" dirty="0">
                <a:effectLst/>
                <a:latin typeface="Calibri" panose="020F0502020204030204" pitchFamily="34" charset="0"/>
                <a:ea typeface="Calibri" panose="020F0502020204030204" pitchFamily="34" charset="0"/>
                <a:cs typeface="Calibri" panose="020F0502020204030204" pitchFamily="34" charset="0"/>
              </a:rPr>
              <a:t>: The city focuses on sustainable transport solutions and energy-efficient buildings, aiming for a significant reduction in carbon emissions. </a:t>
            </a:r>
            <a:endParaRPr lang="it-IT" sz="2000" dirty="0">
              <a:effectLst/>
              <a:latin typeface="Calibri" panose="020F0502020204030204" pitchFamily="34" charset="0"/>
              <a:ea typeface="Calibri" panose="020F0502020204030204" pitchFamily="34" charset="0"/>
              <a:cs typeface="Calibri" panose="020F0502020204030204" pitchFamily="34" charset="0"/>
            </a:endParaRPr>
          </a:p>
          <a:p>
            <a:pPr marL="228600">
              <a:lnSpc>
                <a:spcPct val="150000"/>
              </a:lnSpc>
            </a:pPr>
            <a:r>
              <a:rPr lang="en-GB" sz="2000" dirty="0">
                <a:effectLst/>
                <a:latin typeface="Calibri" panose="020F0502020204030204" pitchFamily="34" charset="0"/>
                <a:ea typeface="Calibri" panose="020F0502020204030204" pitchFamily="34" charset="0"/>
                <a:cs typeface="Calibri" panose="020F0502020204030204" pitchFamily="34" charset="0"/>
              </a:rPr>
              <a:t>2. </a:t>
            </a:r>
            <a:r>
              <a:rPr lang="en-GB" sz="2000" dirty="0">
                <a:solidFill>
                  <a:srgbClr val="0000FF"/>
                </a:solidFill>
                <a:effectLst/>
                <a:latin typeface="Calibri" panose="020F0502020204030204" pitchFamily="34" charset="0"/>
                <a:ea typeface="Calibri" panose="020F0502020204030204" pitchFamily="34" charset="0"/>
                <a:cs typeface="Calibri" panose="020F0502020204030204" pitchFamily="34" charset="0"/>
                <a:hlinkClick r:id="rId5"/>
              </a:rPr>
              <a:t>Bologna</a:t>
            </a:r>
            <a:r>
              <a:rPr lang="en-GB" sz="2000" dirty="0">
                <a:effectLst/>
                <a:latin typeface="Calibri" panose="020F0502020204030204" pitchFamily="34" charset="0"/>
                <a:ea typeface="Calibri" panose="020F0502020204030204" pitchFamily="34" charset="0"/>
                <a:cs typeface="Calibri" panose="020F0502020204030204" pitchFamily="34" charset="0"/>
              </a:rPr>
              <a:t>: Known for its strong emphasis on cycling and public transportation, Bologna is integrating green building practices into urban development. </a:t>
            </a:r>
            <a:endParaRPr lang="it-IT" sz="2000" dirty="0">
              <a:effectLst/>
              <a:latin typeface="Calibri" panose="020F0502020204030204" pitchFamily="34" charset="0"/>
              <a:ea typeface="Calibri" panose="020F0502020204030204" pitchFamily="34" charset="0"/>
              <a:cs typeface="Calibri" panose="020F0502020204030204" pitchFamily="34" charset="0"/>
            </a:endParaRPr>
          </a:p>
          <a:p>
            <a:pPr marL="228600">
              <a:lnSpc>
                <a:spcPct val="150000"/>
              </a:lnSpc>
            </a:pPr>
            <a:r>
              <a:rPr lang="en-GB" sz="2000" dirty="0">
                <a:effectLst/>
                <a:latin typeface="Calibri" panose="020F0502020204030204" pitchFamily="34" charset="0"/>
                <a:ea typeface="Calibri" panose="020F0502020204030204" pitchFamily="34" charset="0"/>
                <a:cs typeface="Calibri" panose="020F0502020204030204" pitchFamily="34" charset="0"/>
              </a:rPr>
              <a:t>3. </a:t>
            </a:r>
            <a:r>
              <a:rPr lang="en-GB" sz="2000" dirty="0">
                <a:solidFill>
                  <a:srgbClr val="0000FF"/>
                </a:solidFill>
                <a:effectLst/>
                <a:latin typeface="Calibri" panose="020F0502020204030204" pitchFamily="34" charset="0"/>
                <a:ea typeface="Calibri" panose="020F0502020204030204" pitchFamily="34" charset="0"/>
                <a:cs typeface="Calibri" panose="020F0502020204030204" pitchFamily="34" charset="0"/>
                <a:hlinkClick r:id="rId6"/>
              </a:rPr>
              <a:t>Lisbon</a:t>
            </a:r>
            <a:r>
              <a:rPr lang="en-GB" sz="2000" dirty="0">
                <a:effectLst/>
                <a:latin typeface="Calibri" panose="020F0502020204030204" pitchFamily="34" charset="0"/>
                <a:ea typeface="Calibri" panose="020F0502020204030204" pitchFamily="34" charset="0"/>
                <a:cs typeface="Calibri" panose="020F0502020204030204" pitchFamily="34" charset="0"/>
              </a:rPr>
              <a:t>: The city promotes sustainable urban mobility through electric public transport and energy-efficient retrofitting of buildings. </a:t>
            </a:r>
            <a:endParaRPr lang="it-IT" sz="2000" dirty="0">
              <a:effectLst/>
              <a:latin typeface="Calibri" panose="020F0502020204030204" pitchFamily="34" charset="0"/>
              <a:ea typeface="Calibri" panose="020F0502020204030204" pitchFamily="34" charset="0"/>
              <a:cs typeface="Calibri" panose="020F0502020204030204" pitchFamily="34" charset="0"/>
            </a:endParaRPr>
          </a:p>
          <a:p>
            <a:pPr marL="228600">
              <a:lnSpc>
                <a:spcPct val="150000"/>
              </a:lnSpc>
            </a:pPr>
            <a:r>
              <a:rPr lang="en-GB" sz="2000" dirty="0">
                <a:effectLst/>
                <a:latin typeface="Calibri" panose="020F0502020204030204" pitchFamily="34" charset="0"/>
                <a:ea typeface="Calibri" panose="020F0502020204030204" pitchFamily="34" charset="0"/>
                <a:cs typeface="Calibri" panose="020F0502020204030204" pitchFamily="34" charset="0"/>
              </a:rPr>
              <a:t>4.</a:t>
            </a:r>
            <a:r>
              <a:rPr lang="en-GB" sz="2000" dirty="0">
                <a:solidFill>
                  <a:srgbClr val="0000FF"/>
                </a:solidFill>
                <a:effectLst/>
                <a:latin typeface="Calibri" panose="020F0502020204030204" pitchFamily="34" charset="0"/>
                <a:ea typeface="Calibri" panose="020F0502020204030204" pitchFamily="34" charset="0"/>
                <a:cs typeface="Calibri" panose="020F0502020204030204" pitchFamily="34" charset="0"/>
                <a:hlinkClick r:id="rId7"/>
              </a:rPr>
              <a:t> Stockholm</a:t>
            </a:r>
            <a:r>
              <a:rPr lang="en-GB" sz="2000" dirty="0">
                <a:effectLst/>
                <a:latin typeface="Calibri" panose="020F0502020204030204" pitchFamily="34" charset="0"/>
                <a:ea typeface="Calibri" panose="020F0502020204030204" pitchFamily="34" charset="0"/>
                <a:cs typeface="Calibri" panose="020F0502020204030204" pitchFamily="34" charset="0"/>
              </a:rPr>
              <a:t>: is recognized for its eco-districts and effective waste management systems, integrating energy efficiency into urban planning. </a:t>
            </a:r>
            <a:endParaRPr lang="it-IT" sz="2000" dirty="0">
              <a:effectLst/>
              <a:latin typeface="Calibri" panose="020F0502020204030204" pitchFamily="34" charset="0"/>
              <a:ea typeface="Calibri" panose="020F0502020204030204" pitchFamily="34" charset="0"/>
              <a:cs typeface="Calibri" panose="020F0502020204030204" pitchFamily="34" charset="0"/>
            </a:endParaRPr>
          </a:p>
          <a:p>
            <a:pPr marL="228600">
              <a:lnSpc>
                <a:spcPct val="150000"/>
              </a:lnSpc>
            </a:pPr>
            <a:r>
              <a:rPr lang="en-GB" sz="2000" dirty="0">
                <a:effectLst/>
                <a:latin typeface="Calibri" panose="020F0502020204030204" pitchFamily="34" charset="0"/>
                <a:ea typeface="Calibri" panose="020F0502020204030204" pitchFamily="34" charset="0"/>
                <a:cs typeface="Calibri" panose="020F0502020204030204" pitchFamily="34" charset="0"/>
              </a:rPr>
              <a:t>5. </a:t>
            </a:r>
            <a:r>
              <a:rPr lang="en-GB" sz="2000" dirty="0">
                <a:solidFill>
                  <a:srgbClr val="0000FF"/>
                </a:solidFill>
                <a:effectLst/>
                <a:latin typeface="Calibri" panose="020F0502020204030204" pitchFamily="34" charset="0"/>
                <a:ea typeface="Calibri" panose="020F0502020204030204" pitchFamily="34" charset="0"/>
                <a:cs typeface="Calibri" panose="020F0502020204030204" pitchFamily="34" charset="0"/>
                <a:hlinkClick r:id="rId8"/>
              </a:rPr>
              <a:t>Vienna</a:t>
            </a:r>
            <a:r>
              <a:rPr lang="en-GB" sz="2000" dirty="0">
                <a:effectLst/>
                <a:latin typeface="Calibri" panose="020F0502020204030204" pitchFamily="34" charset="0"/>
                <a:ea typeface="Calibri" panose="020F0502020204030204" pitchFamily="34" charset="0"/>
                <a:cs typeface="Calibri" panose="020F0502020204030204" pitchFamily="34" charset="0"/>
              </a:rPr>
              <a:t>: emphasises energy-efficient buildings and sustainable transport, with a comprehensive plan to reduce emissions and enhance quality of life. </a:t>
            </a:r>
            <a:endParaRPr lang="it-IT" sz="2000" dirty="0">
              <a:effectLst/>
              <a:latin typeface="Calibri" panose="020F0502020204030204" pitchFamily="34" charset="0"/>
              <a:ea typeface="Calibri" panose="020F0502020204030204" pitchFamily="34" charset="0"/>
              <a:cs typeface="Calibri" panose="020F0502020204030204" pitchFamily="34" charset="0"/>
            </a:endParaRPr>
          </a:p>
          <a:p>
            <a:pPr marL="228600">
              <a:lnSpc>
                <a:spcPct val="150000"/>
              </a:lnSpc>
            </a:pPr>
            <a:r>
              <a:rPr lang="en-GB" sz="2000" dirty="0">
                <a:effectLst/>
                <a:latin typeface="Calibri" panose="020F0502020204030204" pitchFamily="34" charset="0"/>
                <a:ea typeface="Calibri" panose="020F0502020204030204" pitchFamily="34" charset="0"/>
                <a:cs typeface="Calibri" panose="020F0502020204030204" pitchFamily="34" charset="0"/>
              </a:rPr>
              <a:t>These references and practices illustrate how low-energy urban planning can lead to sustainable, efficient, and </a:t>
            </a:r>
            <a:r>
              <a:rPr lang="en-GB" sz="2000" dirty="0" err="1">
                <a:effectLst/>
                <a:latin typeface="Calibri" panose="020F0502020204030204" pitchFamily="34" charset="0"/>
                <a:ea typeface="Calibri" panose="020F0502020204030204" pitchFamily="34" charset="0"/>
                <a:cs typeface="Calibri" panose="020F0502020204030204" pitchFamily="34" charset="0"/>
              </a:rPr>
              <a:t>livable</a:t>
            </a:r>
            <a:r>
              <a:rPr lang="en-GB" sz="2000" dirty="0">
                <a:effectLst/>
                <a:latin typeface="Calibri" panose="020F0502020204030204" pitchFamily="34" charset="0"/>
                <a:ea typeface="Calibri" panose="020F0502020204030204" pitchFamily="34" charset="0"/>
                <a:cs typeface="Calibri" panose="020F0502020204030204" pitchFamily="34" charset="0"/>
              </a:rPr>
              <a:t> cities in Europe.</a:t>
            </a:r>
            <a:endParaRPr lang="it-IT" sz="2000"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2139629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27"/>
          <p:cNvSpPr txBox="1"/>
          <p:nvPr/>
        </p:nvSpPr>
        <p:spPr>
          <a:xfrm>
            <a:off x="838199" y="2629911"/>
            <a:ext cx="13695947" cy="5231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GB" sz="2800" b="1" i="0" u="none" strike="noStrike" cap="none">
                <a:solidFill>
                  <a:srgbClr val="0B6922"/>
                </a:solidFill>
                <a:latin typeface="Calibri"/>
                <a:ea typeface="Calibri"/>
                <a:cs typeface="Calibri"/>
                <a:sym typeface="Calibri"/>
              </a:rPr>
              <a:t>Unit 4 - Energy Management in Cities					</a:t>
            </a:r>
            <a:endParaRPr/>
          </a:p>
        </p:txBody>
      </p:sp>
      <p:sp>
        <p:nvSpPr>
          <p:cNvPr id="268" name="Google Shape;268;p27"/>
          <p:cNvSpPr txBox="1"/>
          <p:nvPr/>
        </p:nvSpPr>
        <p:spPr>
          <a:xfrm>
            <a:off x="643327" y="4383493"/>
            <a:ext cx="7916057" cy="5324494"/>
          </a:xfrm>
          <a:prstGeom prst="rect">
            <a:avLst/>
          </a:prstGeom>
          <a:noFill/>
          <a:ln>
            <a:noFill/>
          </a:ln>
        </p:spPr>
        <p:txBody>
          <a:bodyPr spcFirstLastPara="1" wrap="square" lIns="91425" tIns="45700" rIns="91425" bIns="45700" anchor="t" anchorCtr="0">
            <a:spAutoFit/>
          </a:bodyPr>
          <a:lstStyle/>
          <a:p>
            <a:pPr marL="228600" marR="0" lvl="0" indent="0" algn="l" rtl="0">
              <a:lnSpc>
                <a:spcPct val="150000"/>
              </a:lnSpc>
              <a:spcBef>
                <a:spcPts val="0"/>
              </a:spcBef>
              <a:spcAft>
                <a:spcPts val="0"/>
              </a:spcAft>
              <a:buNone/>
            </a:pPr>
            <a:r>
              <a:rPr lang="en-GB" sz="2000" b="0" i="0" u="none" strike="noStrike" cap="none">
                <a:solidFill>
                  <a:srgbClr val="000000"/>
                </a:solidFill>
                <a:latin typeface="Calibri"/>
                <a:ea typeface="Calibri"/>
                <a:cs typeface="Calibri"/>
                <a:sym typeface="Calibri"/>
              </a:rPr>
              <a:t>1. conduct </a:t>
            </a:r>
            <a:r>
              <a:rPr lang="en-GB" sz="2000" b="1" i="0" u="none" strike="noStrike" cap="none">
                <a:solidFill>
                  <a:srgbClr val="000000"/>
                </a:solidFill>
                <a:latin typeface="Calibri"/>
                <a:ea typeface="Calibri"/>
                <a:cs typeface="Calibri"/>
                <a:sym typeface="Calibri"/>
              </a:rPr>
              <a:t>energy audits</a:t>
            </a:r>
            <a:r>
              <a:rPr lang="en-GB" sz="2000" b="0" i="0" u="none" strike="noStrike" cap="none">
                <a:solidFill>
                  <a:srgbClr val="000000"/>
                </a:solidFill>
                <a:latin typeface="Calibri"/>
                <a:ea typeface="Calibri"/>
                <a:cs typeface="Calibri"/>
                <a:sym typeface="Calibri"/>
              </a:rPr>
              <a:t>: regularly assess energy consumption across municipal buildings, public transport and infrastructure.</a:t>
            </a:r>
            <a:endParaRPr sz="2000" b="0" i="0" u="none" strike="noStrike" cap="none">
              <a:solidFill>
                <a:srgbClr val="000000"/>
              </a:solidFill>
              <a:latin typeface="Calibri"/>
              <a:ea typeface="Calibri"/>
              <a:cs typeface="Calibri"/>
              <a:sym typeface="Calibri"/>
            </a:endParaRPr>
          </a:p>
          <a:p>
            <a:pPr marL="228600" marR="0" lvl="0" indent="0" algn="l" rtl="0">
              <a:lnSpc>
                <a:spcPct val="150000"/>
              </a:lnSpc>
              <a:spcBef>
                <a:spcPts val="0"/>
              </a:spcBef>
              <a:spcAft>
                <a:spcPts val="0"/>
              </a:spcAft>
              <a:buNone/>
            </a:pPr>
            <a:r>
              <a:rPr lang="en-GB" sz="2000" b="0" i="0" u="none" strike="noStrike" cap="none">
                <a:solidFill>
                  <a:srgbClr val="000000"/>
                </a:solidFill>
                <a:latin typeface="Calibri"/>
                <a:ea typeface="Calibri"/>
                <a:cs typeface="Calibri"/>
                <a:sym typeface="Calibri"/>
              </a:rPr>
              <a:t>2. implement renewable energy sources: invest in solar, wind, and other renewable technologies to diversify energy supply.</a:t>
            </a:r>
            <a:endParaRPr sz="2000" b="0" i="0" u="none" strike="noStrike" cap="none">
              <a:solidFill>
                <a:srgbClr val="000000"/>
              </a:solidFill>
              <a:latin typeface="Calibri"/>
              <a:ea typeface="Calibri"/>
              <a:cs typeface="Calibri"/>
              <a:sym typeface="Calibri"/>
            </a:endParaRPr>
          </a:p>
          <a:p>
            <a:pPr marL="228600" marR="0" lvl="0" indent="0" algn="l" rtl="0">
              <a:lnSpc>
                <a:spcPct val="150000"/>
              </a:lnSpc>
              <a:spcBef>
                <a:spcPts val="0"/>
              </a:spcBef>
              <a:spcAft>
                <a:spcPts val="0"/>
              </a:spcAft>
              <a:buNone/>
            </a:pPr>
            <a:r>
              <a:rPr lang="en-GB" sz="2000" b="0" i="0" u="none" strike="noStrike" cap="none">
                <a:solidFill>
                  <a:srgbClr val="000000"/>
                </a:solidFill>
                <a:latin typeface="Calibri"/>
                <a:ea typeface="Calibri"/>
                <a:cs typeface="Calibri"/>
                <a:sym typeface="Calibri"/>
              </a:rPr>
              <a:t>3. </a:t>
            </a:r>
            <a:r>
              <a:rPr lang="en-GB" sz="2000" b="1" i="0" u="none" strike="noStrike" cap="none">
                <a:solidFill>
                  <a:srgbClr val="000000"/>
                </a:solidFill>
                <a:latin typeface="Calibri"/>
                <a:ea typeface="Calibri"/>
                <a:cs typeface="Calibri"/>
                <a:sym typeface="Calibri"/>
              </a:rPr>
              <a:t>promote energy efficiency</a:t>
            </a:r>
            <a:r>
              <a:rPr lang="en-GB" sz="2000" b="0" i="0" u="none" strike="noStrike" cap="none">
                <a:solidFill>
                  <a:srgbClr val="000000"/>
                </a:solidFill>
                <a:latin typeface="Calibri"/>
                <a:ea typeface="Calibri"/>
                <a:cs typeface="Calibri"/>
                <a:sym typeface="Calibri"/>
              </a:rPr>
              <a:t>: encourage energy-efficient practices in buildings through retrofitting and incentives.</a:t>
            </a:r>
            <a:endParaRPr sz="2000" b="0" i="0" u="none" strike="noStrike" cap="none">
              <a:solidFill>
                <a:srgbClr val="000000"/>
              </a:solidFill>
              <a:latin typeface="Calibri"/>
              <a:ea typeface="Calibri"/>
              <a:cs typeface="Calibri"/>
              <a:sym typeface="Calibri"/>
            </a:endParaRPr>
          </a:p>
          <a:p>
            <a:pPr marL="228600" marR="0" lvl="0" indent="0" algn="l" rtl="0">
              <a:lnSpc>
                <a:spcPct val="150000"/>
              </a:lnSpc>
              <a:spcBef>
                <a:spcPts val="0"/>
              </a:spcBef>
              <a:spcAft>
                <a:spcPts val="0"/>
              </a:spcAft>
              <a:buNone/>
            </a:pPr>
            <a:r>
              <a:rPr lang="en-GB" sz="2000" b="0" i="0" u="none" strike="noStrike" cap="none">
                <a:solidFill>
                  <a:srgbClr val="000000"/>
                </a:solidFill>
                <a:latin typeface="Calibri"/>
                <a:ea typeface="Calibri"/>
                <a:cs typeface="Calibri"/>
                <a:sym typeface="Calibri"/>
              </a:rPr>
              <a:t>4. develop </a:t>
            </a:r>
            <a:r>
              <a:rPr lang="en-GB" sz="2000" b="1" i="0" u="none" strike="noStrike" cap="none">
                <a:solidFill>
                  <a:srgbClr val="000000"/>
                </a:solidFill>
                <a:latin typeface="Calibri"/>
                <a:ea typeface="Calibri"/>
                <a:cs typeface="Calibri"/>
                <a:sym typeface="Calibri"/>
              </a:rPr>
              <a:t>smart grids</a:t>
            </a:r>
            <a:r>
              <a:rPr lang="en-GB" sz="2000" b="0" i="0" u="none" strike="noStrike" cap="none">
                <a:solidFill>
                  <a:srgbClr val="000000"/>
                </a:solidFill>
                <a:latin typeface="Calibri"/>
                <a:ea typeface="Calibri"/>
                <a:cs typeface="Calibri"/>
                <a:sym typeface="Calibri"/>
              </a:rPr>
              <a:t>: integrate smart grid technologies to improve energy distribution and management.</a:t>
            </a:r>
            <a:endParaRPr sz="2000" b="0" i="0" u="none" strike="noStrike" cap="none">
              <a:solidFill>
                <a:srgbClr val="000000"/>
              </a:solidFill>
              <a:latin typeface="Calibri"/>
              <a:ea typeface="Calibri"/>
              <a:cs typeface="Calibri"/>
              <a:sym typeface="Calibri"/>
            </a:endParaRPr>
          </a:p>
          <a:p>
            <a:pPr marL="228600" marR="0" lvl="0" indent="0" algn="l" rtl="0">
              <a:lnSpc>
                <a:spcPct val="150000"/>
              </a:lnSpc>
              <a:spcBef>
                <a:spcPts val="0"/>
              </a:spcBef>
              <a:spcAft>
                <a:spcPts val="0"/>
              </a:spcAft>
              <a:buNone/>
            </a:pPr>
            <a:r>
              <a:rPr lang="en-GB" sz="2000" b="0" i="0" u="none" strike="noStrike" cap="none">
                <a:solidFill>
                  <a:srgbClr val="000000"/>
                </a:solidFill>
                <a:latin typeface="Calibri"/>
                <a:ea typeface="Calibri"/>
                <a:cs typeface="Calibri"/>
                <a:sym typeface="Calibri"/>
              </a:rPr>
              <a:t>5. engage the </a:t>
            </a:r>
            <a:r>
              <a:rPr lang="en-GB" sz="2000" b="1" i="0" u="none" strike="noStrike" cap="none">
                <a:solidFill>
                  <a:srgbClr val="000000"/>
                </a:solidFill>
                <a:latin typeface="Calibri"/>
                <a:ea typeface="Calibri"/>
                <a:cs typeface="Calibri"/>
                <a:sym typeface="Calibri"/>
              </a:rPr>
              <a:t>community</a:t>
            </a:r>
            <a:r>
              <a:rPr lang="en-GB" sz="2000" b="0" i="0" u="none" strike="noStrike" cap="none">
                <a:solidFill>
                  <a:srgbClr val="000000"/>
                </a:solidFill>
                <a:latin typeface="Calibri"/>
                <a:ea typeface="Calibri"/>
                <a:cs typeface="Calibri"/>
                <a:sym typeface="Calibri"/>
              </a:rPr>
              <a:t>: involve residents in energy-saving initiatives and education programs.</a:t>
            </a:r>
            <a:endParaRPr sz="2000" b="0" i="0" u="none" strike="noStrike" cap="none">
              <a:solidFill>
                <a:srgbClr val="000000"/>
              </a:solidFill>
              <a:latin typeface="Calibri"/>
              <a:ea typeface="Calibri"/>
              <a:cs typeface="Calibri"/>
              <a:sym typeface="Calibri"/>
            </a:endParaRPr>
          </a:p>
          <a:p>
            <a:pPr marL="230505" marR="0" lvl="0" indent="0" algn="l" rtl="0">
              <a:lnSpc>
                <a:spcPct val="150000"/>
              </a:lnSpc>
              <a:spcBef>
                <a:spcPts val="0"/>
              </a:spcBef>
              <a:spcAft>
                <a:spcPts val="1200"/>
              </a:spcAft>
              <a:buNone/>
            </a:pPr>
            <a:endParaRPr sz="2000" b="0" i="0" u="none" strike="noStrike" cap="none">
              <a:solidFill>
                <a:srgbClr val="000000"/>
              </a:solidFill>
              <a:latin typeface="Arial"/>
              <a:ea typeface="Arial"/>
              <a:cs typeface="Arial"/>
              <a:sym typeface="Arial"/>
            </a:endParaRPr>
          </a:p>
        </p:txBody>
      </p:sp>
      <p:pic>
        <p:nvPicPr>
          <p:cNvPr id="269" name="Google Shape;269;p27"/>
          <p:cNvPicPr preferRelativeResize="0"/>
          <p:nvPr/>
        </p:nvPicPr>
        <p:blipFill rotWithShape="1">
          <a:blip r:embed="rId3">
            <a:alphaModFix/>
          </a:blip>
          <a:srcRect/>
          <a:stretch/>
        </p:blipFill>
        <p:spPr>
          <a:xfrm>
            <a:off x="6993615" y="3166592"/>
            <a:ext cx="1390650" cy="1219200"/>
          </a:xfrm>
          <a:prstGeom prst="rect">
            <a:avLst/>
          </a:prstGeom>
          <a:noFill/>
          <a:ln>
            <a:noFill/>
          </a:ln>
        </p:spPr>
      </p:pic>
      <p:sp>
        <p:nvSpPr>
          <p:cNvPr id="270" name="Google Shape;270;p27"/>
          <p:cNvSpPr txBox="1"/>
          <p:nvPr/>
        </p:nvSpPr>
        <p:spPr>
          <a:xfrm>
            <a:off x="838199" y="3362688"/>
            <a:ext cx="16295558" cy="83099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GB" sz="2000" b="1" i="0" u="none" strike="noStrike" cap="none">
                <a:solidFill>
                  <a:srgbClr val="000000"/>
                </a:solidFill>
                <a:latin typeface="Calibri"/>
                <a:ea typeface="Calibri"/>
                <a:cs typeface="Calibri"/>
                <a:sym typeface="Calibri"/>
              </a:rPr>
              <a:t>Do’s and don’ts </a:t>
            </a:r>
            <a:endParaRPr sz="2000" b="1"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None/>
            </a:pPr>
            <a:br>
              <a:rPr lang="en-GB" sz="1400" b="0" i="0" u="none" strike="noStrike" cap="none">
                <a:solidFill>
                  <a:srgbClr val="000000"/>
                </a:solidFill>
                <a:latin typeface="Arial"/>
                <a:ea typeface="Arial"/>
                <a:cs typeface="Arial"/>
                <a:sym typeface="Arial"/>
              </a:rPr>
            </a:br>
            <a:endParaRPr sz="1400" b="0" i="0" u="none" strike="noStrike" cap="none">
              <a:solidFill>
                <a:srgbClr val="000000"/>
              </a:solidFill>
              <a:latin typeface="Arial"/>
              <a:ea typeface="Arial"/>
              <a:cs typeface="Arial"/>
              <a:sym typeface="Arial"/>
            </a:endParaRPr>
          </a:p>
        </p:txBody>
      </p:sp>
      <p:pic>
        <p:nvPicPr>
          <p:cNvPr id="271" name="Google Shape;271;p27"/>
          <p:cNvPicPr preferRelativeResize="0"/>
          <p:nvPr/>
        </p:nvPicPr>
        <p:blipFill rotWithShape="1">
          <a:blip r:embed="rId4">
            <a:alphaModFix/>
          </a:blip>
          <a:srcRect/>
          <a:stretch/>
        </p:blipFill>
        <p:spPr>
          <a:xfrm>
            <a:off x="15630526" y="3362688"/>
            <a:ext cx="1819275" cy="1047750"/>
          </a:xfrm>
          <a:prstGeom prst="rect">
            <a:avLst/>
          </a:prstGeom>
          <a:noFill/>
          <a:ln>
            <a:noFill/>
          </a:ln>
        </p:spPr>
      </p:pic>
      <p:sp>
        <p:nvSpPr>
          <p:cNvPr id="272" name="Google Shape;272;p27"/>
          <p:cNvSpPr txBox="1"/>
          <p:nvPr/>
        </p:nvSpPr>
        <p:spPr>
          <a:xfrm>
            <a:off x="9144000" y="4383493"/>
            <a:ext cx="7916057" cy="3277780"/>
          </a:xfrm>
          <a:prstGeom prst="rect">
            <a:avLst/>
          </a:prstGeom>
          <a:noFill/>
          <a:ln>
            <a:noFill/>
          </a:ln>
        </p:spPr>
        <p:txBody>
          <a:bodyPr spcFirstLastPara="1" wrap="square" lIns="91425" tIns="45700" rIns="91425" bIns="45700" anchor="t" anchorCtr="0">
            <a:spAutoFit/>
          </a:bodyPr>
          <a:lstStyle/>
          <a:p>
            <a:pPr marL="228600" marR="0" lvl="0" indent="0" algn="l" rtl="0">
              <a:lnSpc>
                <a:spcPct val="150000"/>
              </a:lnSpc>
              <a:spcBef>
                <a:spcPts val="0"/>
              </a:spcBef>
              <a:spcAft>
                <a:spcPts val="0"/>
              </a:spcAft>
              <a:buNone/>
            </a:pPr>
            <a:r>
              <a:rPr lang="en-GB" sz="2000" b="0" i="0" u="none" strike="noStrike" cap="none">
                <a:solidFill>
                  <a:srgbClr val="000000"/>
                </a:solidFill>
                <a:latin typeface="Calibri"/>
                <a:ea typeface="Calibri"/>
                <a:cs typeface="Calibri"/>
                <a:sym typeface="Calibri"/>
              </a:rPr>
              <a:t>1. </a:t>
            </a:r>
            <a:r>
              <a:rPr lang="en-GB" sz="2000" b="1" i="0" u="none" strike="noStrike" cap="none">
                <a:solidFill>
                  <a:srgbClr val="000000"/>
                </a:solidFill>
                <a:latin typeface="Calibri"/>
                <a:ea typeface="Calibri"/>
                <a:cs typeface="Calibri"/>
                <a:sym typeface="Calibri"/>
              </a:rPr>
              <a:t>ignore stakeholder </a:t>
            </a:r>
            <a:r>
              <a:rPr lang="en-GB" sz="2000" b="0" i="0" u="none" strike="noStrike" cap="none">
                <a:solidFill>
                  <a:srgbClr val="000000"/>
                </a:solidFill>
                <a:latin typeface="Calibri"/>
                <a:ea typeface="Calibri"/>
                <a:cs typeface="Calibri"/>
                <a:sym typeface="Calibri"/>
              </a:rPr>
              <a:t>input: avoid making decisions without consulting community members and businesses.</a:t>
            </a:r>
            <a:endParaRPr sz="2000" b="0" i="0" u="none" strike="noStrike" cap="none">
              <a:solidFill>
                <a:srgbClr val="000000"/>
              </a:solidFill>
              <a:latin typeface="Calibri"/>
              <a:ea typeface="Calibri"/>
              <a:cs typeface="Calibri"/>
              <a:sym typeface="Calibri"/>
            </a:endParaRPr>
          </a:p>
          <a:p>
            <a:pPr marL="228600" marR="0" lvl="0" indent="0" algn="l" rtl="0">
              <a:lnSpc>
                <a:spcPct val="150000"/>
              </a:lnSpc>
              <a:spcBef>
                <a:spcPts val="0"/>
              </a:spcBef>
              <a:spcAft>
                <a:spcPts val="0"/>
              </a:spcAft>
              <a:buNone/>
            </a:pPr>
            <a:r>
              <a:rPr lang="en-GB" sz="2000" b="0" i="0" u="none" strike="noStrike" cap="none">
                <a:solidFill>
                  <a:srgbClr val="000000"/>
                </a:solidFill>
                <a:latin typeface="Calibri"/>
                <a:ea typeface="Calibri"/>
                <a:cs typeface="Calibri"/>
                <a:sym typeface="Calibri"/>
              </a:rPr>
              <a:t>2. rely solely on one energy source: don’t depend exclusively on fossil fuels or a single type of renewable energy.</a:t>
            </a:r>
            <a:endParaRPr sz="2000" b="0" i="0" u="none" strike="noStrike" cap="none">
              <a:solidFill>
                <a:srgbClr val="000000"/>
              </a:solidFill>
              <a:latin typeface="Calibri"/>
              <a:ea typeface="Calibri"/>
              <a:cs typeface="Calibri"/>
              <a:sym typeface="Calibri"/>
            </a:endParaRPr>
          </a:p>
          <a:p>
            <a:pPr marL="228600" marR="0" lvl="0" indent="0" algn="l" rtl="0">
              <a:lnSpc>
                <a:spcPct val="150000"/>
              </a:lnSpc>
              <a:spcBef>
                <a:spcPts val="0"/>
              </a:spcBef>
              <a:spcAft>
                <a:spcPts val="0"/>
              </a:spcAft>
              <a:buNone/>
            </a:pPr>
            <a:r>
              <a:rPr lang="en-GB" sz="2000" b="0" i="0" u="none" strike="noStrike" cap="none">
                <a:solidFill>
                  <a:srgbClr val="000000"/>
                </a:solidFill>
                <a:latin typeface="Calibri"/>
                <a:ea typeface="Calibri"/>
                <a:cs typeface="Calibri"/>
                <a:sym typeface="Calibri"/>
              </a:rPr>
              <a:t>3. overlook </a:t>
            </a:r>
            <a:r>
              <a:rPr lang="en-GB" sz="2000" b="1" i="0" u="none" strike="noStrike" cap="none">
                <a:solidFill>
                  <a:srgbClr val="000000"/>
                </a:solidFill>
                <a:latin typeface="Calibri"/>
                <a:ea typeface="Calibri"/>
                <a:cs typeface="Calibri"/>
                <a:sym typeface="Calibri"/>
              </a:rPr>
              <a:t>regulatory compliance</a:t>
            </a:r>
            <a:r>
              <a:rPr lang="en-GB" sz="2000" b="0" i="0" u="none" strike="noStrike" cap="none">
                <a:solidFill>
                  <a:srgbClr val="000000"/>
                </a:solidFill>
                <a:latin typeface="Calibri"/>
                <a:ea typeface="Calibri"/>
                <a:cs typeface="Calibri"/>
                <a:sym typeface="Calibri"/>
              </a:rPr>
              <a:t>: ensure all energy projects comply with local, regional, and national regulations.</a:t>
            </a:r>
            <a:endParaRPr sz="2000" b="0" i="0" u="none" strike="noStrike" cap="none">
              <a:solidFill>
                <a:srgbClr val="000000"/>
              </a:solidFill>
              <a:latin typeface="Calibri"/>
              <a:ea typeface="Calibri"/>
              <a:cs typeface="Calibri"/>
              <a:sym typeface="Calibri"/>
            </a:endParaRPr>
          </a:p>
          <a:p>
            <a:pPr marL="228600" marR="0" lvl="0" indent="0" algn="l" rtl="0">
              <a:lnSpc>
                <a:spcPct val="150000"/>
              </a:lnSpc>
              <a:spcBef>
                <a:spcPts val="0"/>
              </a:spcBef>
              <a:spcAft>
                <a:spcPts val="0"/>
              </a:spcAft>
              <a:buNone/>
            </a:pPr>
            <a:r>
              <a:rPr lang="en-GB" sz="1800" b="0" i="0" u="none" strike="noStrike" cap="none">
                <a:solidFill>
                  <a:srgbClr val="000000"/>
                </a:solidFill>
                <a:latin typeface="Calibri"/>
                <a:ea typeface="Calibri"/>
                <a:cs typeface="Calibri"/>
                <a:sym typeface="Calibri"/>
              </a:rPr>
              <a:t> </a:t>
            </a:r>
            <a:endParaRPr sz="1800" b="0" i="0" u="none" strike="noStrike" cap="none">
              <a:solidFill>
                <a:srgbClr val="000000"/>
              </a:solidFill>
              <a:latin typeface="Arial"/>
              <a:ea typeface="Arial"/>
              <a:cs typeface="Arial"/>
              <a:sym typeface="Aria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28"/>
          <p:cNvSpPr txBox="1"/>
          <p:nvPr/>
        </p:nvSpPr>
        <p:spPr>
          <a:xfrm>
            <a:off x="838199" y="2629911"/>
            <a:ext cx="16535401" cy="5231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GB" sz="2800" b="1" i="0" u="none" strike="noStrike" cap="none">
                <a:solidFill>
                  <a:srgbClr val="0B6922"/>
                </a:solidFill>
                <a:latin typeface="Calibri"/>
                <a:ea typeface="Calibri"/>
                <a:cs typeface="Calibri"/>
                <a:sym typeface="Calibri"/>
              </a:rPr>
              <a:t>Unit 5 - DIY: how to build a Solar kitchen </a:t>
            </a:r>
            <a:endParaRPr/>
          </a:p>
        </p:txBody>
      </p:sp>
      <p:sp>
        <p:nvSpPr>
          <p:cNvPr id="278" name="Google Shape;278;p28"/>
          <p:cNvSpPr txBox="1"/>
          <p:nvPr/>
        </p:nvSpPr>
        <p:spPr>
          <a:xfrm>
            <a:off x="838199" y="3153091"/>
            <a:ext cx="12901613" cy="5324494"/>
          </a:xfrm>
          <a:prstGeom prst="rect">
            <a:avLst/>
          </a:prstGeom>
          <a:noFill/>
          <a:ln>
            <a:noFill/>
          </a:ln>
        </p:spPr>
        <p:txBody>
          <a:bodyPr spcFirstLastPara="1" wrap="square" lIns="91425" tIns="45700" rIns="91425" bIns="45700" anchor="t" anchorCtr="0">
            <a:spAutoFit/>
          </a:bodyPr>
          <a:lstStyle/>
          <a:p>
            <a:pPr>
              <a:lnSpc>
                <a:spcPct val="150000"/>
              </a:lnSpc>
              <a:spcBef>
                <a:spcPts val="1200"/>
              </a:spcBef>
              <a:spcAft>
                <a:spcPts val="1200"/>
              </a:spcAft>
            </a:pPr>
            <a:r>
              <a:rPr lang="en-GB" sz="2000" b="1" dirty="0">
                <a:effectLst/>
                <a:latin typeface="Calibri" panose="020F0502020204030204" pitchFamily="34" charset="0"/>
                <a:ea typeface="Calibri" panose="020F0502020204030204" pitchFamily="34" charset="0"/>
                <a:cs typeface="Calibri" panose="020F0502020204030204" pitchFamily="34" charset="0"/>
              </a:rPr>
              <a:t>Section 1: Introduction to the Solar Oven</a:t>
            </a:r>
            <a:br>
              <a:rPr lang="en-GB" sz="2000" b="1" dirty="0">
                <a:effectLst/>
                <a:latin typeface="Calibri" panose="020F0502020204030204" pitchFamily="34" charset="0"/>
                <a:ea typeface="Calibri" panose="020F0502020204030204" pitchFamily="34" charset="0"/>
                <a:cs typeface="Calibri" panose="020F0502020204030204" pitchFamily="34" charset="0"/>
              </a:rPr>
            </a:br>
            <a:r>
              <a:rPr lang="en-GB" sz="2000" dirty="0">
                <a:effectLst/>
                <a:latin typeface="Calibri" panose="020F0502020204030204" pitchFamily="34" charset="0"/>
                <a:ea typeface="Calibri" panose="020F0502020204030204" pitchFamily="34" charset="0"/>
                <a:cs typeface="Calibri" panose="020F0502020204030204" pitchFamily="34" charset="0"/>
              </a:rPr>
              <a:t>Solar cooking is gaining increasing attention for its application in various contexts. A solar oven is a device that uses the </a:t>
            </a:r>
            <a:r>
              <a:rPr lang="en-GB" sz="2000" b="1" dirty="0">
                <a:effectLst/>
                <a:latin typeface="Calibri" panose="020F0502020204030204" pitchFamily="34" charset="0"/>
                <a:ea typeface="Calibri" panose="020F0502020204030204" pitchFamily="34" charset="0"/>
                <a:cs typeface="Calibri" panose="020F0502020204030204" pitchFamily="34" charset="0"/>
              </a:rPr>
              <a:t>sun’s energy to cook food </a:t>
            </a:r>
            <a:r>
              <a:rPr lang="en-GB" sz="2000" dirty="0">
                <a:effectLst/>
                <a:latin typeface="Calibri" panose="020F0502020204030204" pitchFamily="34" charset="0"/>
                <a:ea typeface="Calibri" panose="020F0502020204030204" pitchFamily="34" charset="0"/>
                <a:cs typeface="Calibri" panose="020F0502020204030204" pitchFamily="34" charset="0"/>
              </a:rPr>
              <a:t>without the need for electricity or gas. It’s an eco-friendly and accessible alternative to </a:t>
            </a:r>
            <a:r>
              <a:rPr lang="en-GB" sz="2000" b="1" dirty="0">
                <a:effectLst/>
                <a:latin typeface="Calibri" panose="020F0502020204030204" pitchFamily="34" charset="0"/>
                <a:ea typeface="Calibri" panose="020F0502020204030204" pitchFamily="34" charset="0"/>
                <a:cs typeface="Calibri" panose="020F0502020204030204" pitchFamily="34" charset="0"/>
              </a:rPr>
              <a:t>reduce fossil fuel consumption</a:t>
            </a:r>
            <a:r>
              <a:rPr lang="en-GB" sz="2000" dirty="0">
                <a:effectLst/>
                <a:latin typeface="Calibri" panose="020F0502020204030204" pitchFamily="34" charset="0"/>
                <a:ea typeface="Calibri" panose="020F0502020204030204" pitchFamily="34" charset="0"/>
                <a:cs typeface="Calibri" panose="020F0502020204030204" pitchFamily="34" charset="0"/>
              </a:rPr>
              <a:t>. In this guide, you will learn how to build one using affordable and easy-to-find materials.</a:t>
            </a:r>
            <a:endParaRPr lang="it-IT" sz="2000" dirty="0">
              <a:effectLst/>
              <a:latin typeface="Calibri" panose="020F0502020204030204" pitchFamily="34" charset="0"/>
              <a:ea typeface="Calibri" panose="020F0502020204030204" pitchFamily="34" charset="0"/>
              <a:cs typeface="Calibri" panose="020F0502020204030204" pitchFamily="34" charset="0"/>
            </a:endParaRPr>
          </a:p>
          <a:p>
            <a:pPr>
              <a:lnSpc>
                <a:spcPct val="150000"/>
              </a:lnSpc>
              <a:spcBef>
                <a:spcPts val="1200"/>
              </a:spcBef>
              <a:spcAft>
                <a:spcPts val="1200"/>
              </a:spcAft>
            </a:pPr>
            <a:r>
              <a:rPr lang="en-GB" sz="2000" dirty="0">
                <a:effectLst/>
                <a:latin typeface="Calibri" panose="020F0502020204030204" pitchFamily="34" charset="0"/>
                <a:ea typeface="Calibri" panose="020F0502020204030204" pitchFamily="34" charset="0"/>
                <a:cs typeface="Calibri" panose="020F0502020204030204" pitchFamily="34" charset="0"/>
              </a:rPr>
              <a:t>In many remote areas, a solar oven can provide a clean solution to traditional wood-fired cooking, still used by around 3 billion people. Wood use is linked to health problems such as lung disease and deforestation. In remote areas of developing countries, where conventional energy sources (electricity and fuel) are either unavailable or costly, solar ovens offer an alternative to traditional wood-based cooking. According to the IEA (International Energy Agency), approximately 3 billion people worldwide use solid fuels for cooking, primarily firewood, coal, or charcoal. Kerosene or paraffin oil is a cleaner option, as are LPG gases, but they are more expensive and not widely available. </a:t>
            </a:r>
            <a:endParaRPr lang="it-IT" sz="2000" dirty="0">
              <a:effectLst/>
              <a:latin typeface="Calibri" panose="020F0502020204030204" pitchFamily="34" charset="0"/>
              <a:ea typeface="Calibri" panose="020F0502020204030204" pitchFamily="34" charset="0"/>
              <a:cs typeface="Calibri" panose="020F0502020204030204" pitchFamily="34" charset="0"/>
            </a:endParaRPr>
          </a:p>
        </p:txBody>
      </p:sp>
      <p:pic>
        <p:nvPicPr>
          <p:cNvPr id="279" name="Google Shape;279;p28"/>
          <p:cNvPicPr preferRelativeResize="0"/>
          <p:nvPr/>
        </p:nvPicPr>
        <p:blipFill rotWithShape="1">
          <a:blip r:embed="rId3">
            <a:alphaModFix/>
          </a:blip>
          <a:srcRect/>
          <a:stretch/>
        </p:blipFill>
        <p:spPr>
          <a:xfrm>
            <a:off x="13816012" y="4614862"/>
            <a:ext cx="3350259" cy="2643188"/>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4"/>
          <p:cNvSpPr txBox="1"/>
          <p:nvPr/>
        </p:nvSpPr>
        <p:spPr>
          <a:xfrm>
            <a:off x="990600" y="2335279"/>
            <a:ext cx="9982200" cy="153884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000"/>
              <a:buFont typeface="Arial"/>
              <a:buNone/>
            </a:pPr>
            <a:r>
              <a:rPr lang="en-GB" sz="4000" b="1" i="0" u="none" strike="noStrike" cap="none" dirty="0">
                <a:solidFill>
                  <a:srgbClr val="00C415"/>
                </a:solidFill>
                <a:latin typeface="Calibri"/>
                <a:ea typeface="Calibri"/>
                <a:cs typeface="Calibri"/>
                <a:sym typeface="Calibri"/>
              </a:rPr>
              <a:t>Index </a:t>
            </a:r>
            <a:endParaRPr dirty="0"/>
          </a:p>
          <a:p>
            <a:pPr marL="0" marR="0" lvl="0" indent="0" algn="l" rtl="0">
              <a:lnSpc>
                <a:spcPct val="100000"/>
              </a:lnSpc>
              <a:spcBef>
                <a:spcPts val="0"/>
              </a:spcBef>
              <a:spcAft>
                <a:spcPts val="0"/>
              </a:spcAft>
              <a:buClr>
                <a:srgbClr val="000000"/>
              </a:buClr>
              <a:buSzPts val="4000"/>
              <a:buFont typeface="Arial"/>
              <a:buNone/>
            </a:pPr>
            <a:r>
              <a:rPr lang="en-GB" sz="4000" b="1" i="0" u="none" strike="noStrike" cap="none" dirty="0">
                <a:solidFill>
                  <a:srgbClr val="00C415"/>
                </a:solidFill>
                <a:latin typeface="Calibri"/>
                <a:ea typeface="Calibri"/>
                <a:cs typeface="Calibri"/>
                <a:sym typeface="Calibri"/>
              </a:rPr>
              <a:t>Module 1: Less energy, better future</a:t>
            </a:r>
            <a:endParaRPr dirty="0"/>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Calibri"/>
              <a:ea typeface="Calibri"/>
              <a:cs typeface="Calibri"/>
              <a:sym typeface="Calibri"/>
            </a:endParaRPr>
          </a:p>
        </p:txBody>
      </p:sp>
      <p:grpSp>
        <p:nvGrpSpPr>
          <p:cNvPr id="85" name="Google Shape;85;p4"/>
          <p:cNvGrpSpPr/>
          <p:nvPr/>
        </p:nvGrpSpPr>
        <p:grpSpPr>
          <a:xfrm>
            <a:off x="1349681" y="3476851"/>
            <a:ext cx="10116526" cy="3231397"/>
            <a:chOff x="6567345" y="1315766"/>
            <a:chExt cx="5233845" cy="3231397"/>
          </a:xfrm>
        </p:grpSpPr>
        <p:sp>
          <p:nvSpPr>
            <p:cNvPr id="86" name="Google Shape;86;p4"/>
            <p:cNvSpPr txBox="1"/>
            <p:nvPr/>
          </p:nvSpPr>
          <p:spPr>
            <a:xfrm>
              <a:off x="6567345" y="1691037"/>
              <a:ext cx="5124925" cy="2856126"/>
            </a:xfrm>
            <a:prstGeom prst="rect">
              <a:avLst/>
            </a:prstGeom>
            <a:noFill/>
            <a:ln>
              <a:noFill/>
            </a:ln>
          </p:spPr>
          <p:txBody>
            <a:bodyPr spcFirstLastPara="1" wrap="square" lIns="91425" tIns="45700" rIns="91425" bIns="45700" anchor="t" anchorCtr="0">
              <a:spAutoFit/>
            </a:bodyPr>
            <a:lstStyle/>
            <a:p>
              <a:pPr marL="228600" marR="0" lvl="0" indent="0" algn="l" rtl="0">
                <a:lnSpc>
                  <a:spcPct val="115000"/>
                </a:lnSpc>
                <a:spcBef>
                  <a:spcPts val="0"/>
                </a:spcBef>
                <a:spcAft>
                  <a:spcPts val="0"/>
                </a:spcAft>
                <a:buNone/>
              </a:pPr>
              <a:r>
                <a:rPr lang="en-GB" sz="2400" b="0" i="0" u="none" strike="noStrike" cap="none" dirty="0">
                  <a:solidFill>
                    <a:srgbClr val="000000"/>
                  </a:solidFill>
                  <a:latin typeface="Calibri"/>
                  <a:ea typeface="Calibri"/>
                  <a:cs typeface="Calibri"/>
                  <a:sym typeface="Calibri"/>
                </a:rPr>
                <a:t>Section 1: Evaluating the impact and energy consumption in our daily-life</a:t>
              </a:r>
              <a:endParaRPr sz="2400" b="0" i="0" u="none" strike="noStrike" cap="none" dirty="0">
                <a:solidFill>
                  <a:srgbClr val="000000"/>
                </a:solidFill>
                <a:latin typeface="Calibri"/>
                <a:ea typeface="Calibri"/>
                <a:cs typeface="Calibri"/>
                <a:sym typeface="Calibri"/>
              </a:endParaRPr>
            </a:p>
            <a:p>
              <a:pPr marL="228600" marR="0" lvl="0" indent="0" algn="l" rtl="0">
                <a:lnSpc>
                  <a:spcPct val="115000"/>
                </a:lnSpc>
                <a:spcBef>
                  <a:spcPts val="0"/>
                </a:spcBef>
                <a:spcAft>
                  <a:spcPts val="0"/>
                </a:spcAft>
                <a:buNone/>
              </a:pPr>
              <a:r>
                <a:rPr lang="en-GB" sz="2400" b="0" i="0" u="none" strike="noStrike" cap="none" dirty="0">
                  <a:solidFill>
                    <a:srgbClr val="000000"/>
                  </a:solidFill>
                  <a:latin typeface="Calibri"/>
                  <a:ea typeface="Calibri"/>
                  <a:cs typeface="Calibri"/>
                  <a:sym typeface="Calibri"/>
                </a:rPr>
                <a:t>Section 2: Designing energy-efficient houses</a:t>
              </a:r>
              <a:endParaRPr sz="2400" b="0" i="0" u="none" strike="noStrike" cap="none" dirty="0">
                <a:solidFill>
                  <a:srgbClr val="000000"/>
                </a:solidFill>
                <a:latin typeface="Calibri"/>
                <a:ea typeface="Calibri"/>
                <a:cs typeface="Calibri"/>
                <a:sym typeface="Calibri"/>
              </a:endParaRPr>
            </a:p>
            <a:p>
              <a:pPr marL="228600" marR="0" lvl="0" indent="0" algn="l" rtl="0">
                <a:lnSpc>
                  <a:spcPct val="115000"/>
                </a:lnSpc>
                <a:spcBef>
                  <a:spcPts val="0"/>
                </a:spcBef>
                <a:spcAft>
                  <a:spcPts val="0"/>
                </a:spcAft>
                <a:buNone/>
              </a:pPr>
              <a:r>
                <a:rPr lang="en-GB" sz="2400" b="0" i="0" u="none" strike="noStrike" cap="none" dirty="0">
                  <a:solidFill>
                    <a:srgbClr val="000000"/>
                  </a:solidFill>
                  <a:latin typeface="Calibri"/>
                  <a:ea typeface="Calibri"/>
                  <a:cs typeface="Calibri"/>
                  <a:sym typeface="Calibri"/>
                </a:rPr>
                <a:t>Section 3: Installing photovoltaic panels and wind turbines</a:t>
              </a:r>
              <a:endParaRPr sz="2400" b="0" i="0" u="none" strike="noStrike" cap="none" dirty="0">
                <a:solidFill>
                  <a:srgbClr val="000000"/>
                </a:solidFill>
                <a:latin typeface="Calibri"/>
                <a:ea typeface="Calibri"/>
                <a:cs typeface="Calibri"/>
                <a:sym typeface="Calibri"/>
              </a:endParaRPr>
            </a:p>
            <a:p>
              <a:pPr marL="228600" marR="0" lvl="0" indent="0" algn="l" rtl="0">
                <a:lnSpc>
                  <a:spcPct val="115000"/>
                </a:lnSpc>
                <a:spcBef>
                  <a:spcPts val="0"/>
                </a:spcBef>
                <a:spcAft>
                  <a:spcPts val="0"/>
                </a:spcAft>
                <a:buNone/>
              </a:pPr>
              <a:r>
                <a:rPr lang="en-GB" sz="2400" b="0" i="0" u="none" strike="noStrike" cap="none" dirty="0">
                  <a:solidFill>
                    <a:srgbClr val="000000"/>
                  </a:solidFill>
                  <a:latin typeface="Calibri"/>
                  <a:ea typeface="Calibri"/>
                  <a:cs typeface="Calibri"/>
                  <a:sym typeface="Calibri"/>
                </a:rPr>
                <a:t>Section 4. Eco-friendly appliances for home and garden furnishings</a:t>
              </a:r>
              <a:endParaRPr sz="2400" b="0" i="0" u="none" strike="noStrike" cap="none" dirty="0">
                <a:solidFill>
                  <a:srgbClr val="000000"/>
                </a:solidFill>
                <a:latin typeface="Calibri"/>
                <a:ea typeface="Calibri"/>
                <a:cs typeface="Calibri"/>
                <a:sym typeface="Calibri"/>
              </a:endParaRPr>
            </a:p>
            <a:p>
              <a:pPr marL="228600" marR="0" lvl="0" indent="0" algn="l" rtl="0">
                <a:lnSpc>
                  <a:spcPct val="115000"/>
                </a:lnSpc>
                <a:spcBef>
                  <a:spcPts val="0"/>
                </a:spcBef>
                <a:spcAft>
                  <a:spcPts val="0"/>
                </a:spcAft>
                <a:buNone/>
              </a:pPr>
              <a:r>
                <a:rPr lang="en-GB" sz="2400" b="0" i="0" u="none" strike="noStrike" cap="none" dirty="0">
                  <a:solidFill>
                    <a:srgbClr val="000000"/>
                  </a:solidFill>
                  <a:latin typeface="Calibri"/>
                  <a:ea typeface="Calibri"/>
                  <a:cs typeface="Calibri"/>
                  <a:sym typeface="Calibri"/>
                </a:rPr>
                <a:t>Section 5. Smart home and energy management</a:t>
              </a:r>
            </a:p>
            <a:p>
              <a:pPr marL="228600" marR="0" lvl="0" indent="0" algn="l" rtl="0">
                <a:lnSpc>
                  <a:spcPct val="115000"/>
                </a:lnSpc>
                <a:spcBef>
                  <a:spcPts val="0"/>
                </a:spcBef>
                <a:spcAft>
                  <a:spcPts val="0"/>
                </a:spcAft>
                <a:buNone/>
              </a:pPr>
              <a:r>
                <a:rPr lang="en-US" sz="2400" b="0" i="0" u="none" strike="noStrike" cap="none" dirty="0">
                  <a:solidFill>
                    <a:srgbClr val="000000"/>
                  </a:solidFill>
                  <a:latin typeface="Calibri"/>
                  <a:ea typeface="Calibri"/>
                  <a:cs typeface="Calibri"/>
                  <a:sym typeface="Calibri"/>
                </a:rPr>
                <a:t>Section 6. Do's and Don'ts</a:t>
              </a:r>
              <a:endParaRPr sz="2400" b="0"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87" name="Google Shape;87;p4"/>
            <p:cNvSpPr txBox="1"/>
            <p:nvPr/>
          </p:nvSpPr>
          <p:spPr>
            <a:xfrm>
              <a:off x="6676265" y="1315766"/>
              <a:ext cx="5124925" cy="954067"/>
            </a:xfrm>
            <a:prstGeom prst="rect">
              <a:avLst/>
            </a:prstGeom>
            <a:noFill/>
            <a:ln>
              <a:noFill/>
            </a:ln>
          </p:spPr>
          <p:txBody>
            <a:bodyPr spcFirstLastPara="1" wrap="square" lIns="108000" tIns="45700" rIns="108000"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GB" sz="2800" b="1" i="0" u="none" strike="noStrike" cap="none" dirty="0">
                  <a:solidFill>
                    <a:srgbClr val="0B6922"/>
                  </a:solidFill>
                  <a:latin typeface="Calibri"/>
                  <a:ea typeface="Calibri"/>
                  <a:cs typeface="Calibri"/>
                  <a:sym typeface="Calibri"/>
                </a:rPr>
                <a:t>Unit 1 - Pro-environmental management of electricity</a:t>
              </a:r>
              <a:endParaRPr dirty="0"/>
            </a:p>
            <a:p>
              <a:pPr marL="0" marR="0" lvl="0" indent="0" algn="l" rtl="0">
                <a:lnSpc>
                  <a:spcPct val="100000"/>
                </a:lnSpc>
                <a:spcBef>
                  <a:spcPts val="0"/>
                </a:spcBef>
                <a:spcAft>
                  <a:spcPts val="0"/>
                </a:spcAft>
                <a:buClr>
                  <a:srgbClr val="000000"/>
                </a:buClr>
                <a:buSzPts val="2800"/>
                <a:buFont typeface="Arial"/>
                <a:buNone/>
              </a:pPr>
              <a:endParaRPr sz="2800" b="1" i="0" u="none" strike="noStrike" cap="none" dirty="0">
                <a:solidFill>
                  <a:srgbClr val="0B6922"/>
                </a:solidFill>
                <a:latin typeface="Helvetica Neue"/>
                <a:ea typeface="Helvetica Neue"/>
                <a:cs typeface="Helvetica Neue"/>
                <a:sym typeface="Helvetica Neue"/>
              </a:endParaRPr>
            </a:p>
          </p:txBody>
        </p:sp>
      </p:grpSp>
      <p:grpSp>
        <p:nvGrpSpPr>
          <p:cNvPr id="88" name="Google Shape;88;p4"/>
          <p:cNvGrpSpPr/>
          <p:nvPr/>
        </p:nvGrpSpPr>
        <p:grpSpPr>
          <a:xfrm>
            <a:off x="1545223" y="6518285"/>
            <a:ext cx="11449914" cy="2332064"/>
            <a:chOff x="6886695" y="1248451"/>
            <a:chExt cx="11449914" cy="2332064"/>
          </a:xfrm>
        </p:grpSpPr>
        <p:sp>
          <p:nvSpPr>
            <p:cNvPr id="89" name="Google Shape;89;p4"/>
            <p:cNvSpPr txBox="1"/>
            <p:nvPr/>
          </p:nvSpPr>
          <p:spPr>
            <a:xfrm>
              <a:off x="6886695" y="1795451"/>
              <a:ext cx="10606951" cy="178506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GB" sz="2400" b="0" i="0" u="none" strike="noStrike" cap="none" dirty="0">
                  <a:solidFill>
                    <a:schemeClr val="dk1"/>
                  </a:solidFill>
                  <a:latin typeface="Calibri"/>
                  <a:ea typeface="Calibri"/>
                  <a:cs typeface="Calibri"/>
                  <a:sym typeface="Calibri"/>
                </a:rPr>
                <a:t>Section 1: Passive thermal efficiency</a:t>
              </a:r>
              <a:endParaRPr dirty="0"/>
            </a:p>
            <a:p>
              <a:pPr marL="0" marR="0" lvl="0" indent="0" algn="l" rtl="0">
                <a:lnSpc>
                  <a:spcPct val="100000"/>
                </a:lnSpc>
                <a:spcBef>
                  <a:spcPts val="0"/>
                </a:spcBef>
                <a:spcAft>
                  <a:spcPts val="0"/>
                </a:spcAft>
                <a:buClr>
                  <a:srgbClr val="000000"/>
                </a:buClr>
                <a:buSzPts val="2400"/>
                <a:buFont typeface="Arial"/>
                <a:buNone/>
              </a:pPr>
              <a:r>
                <a:rPr lang="en-GB" sz="2400" b="0" i="0" u="none" strike="noStrike" cap="none" dirty="0">
                  <a:solidFill>
                    <a:schemeClr val="dk1"/>
                  </a:solidFill>
                  <a:latin typeface="Calibri"/>
                  <a:ea typeface="Calibri"/>
                  <a:cs typeface="Calibri"/>
                  <a:sym typeface="Calibri"/>
                </a:rPr>
                <a:t>Section 2: Solar panels and heat pumps</a:t>
              </a:r>
              <a:endParaRPr dirty="0"/>
            </a:p>
            <a:p>
              <a:pPr marL="0" marR="0" lvl="0" indent="0" algn="l" rtl="0">
                <a:lnSpc>
                  <a:spcPct val="100000"/>
                </a:lnSpc>
                <a:spcBef>
                  <a:spcPts val="0"/>
                </a:spcBef>
                <a:spcAft>
                  <a:spcPts val="0"/>
                </a:spcAft>
                <a:buClr>
                  <a:srgbClr val="000000"/>
                </a:buClr>
                <a:buSzPts val="2400"/>
                <a:buFont typeface="Arial"/>
                <a:buNone/>
              </a:pPr>
              <a:r>
                <a:rPr lang="en-GB" sz="2400" b="0" i="0" u="none" strike="noStrike" cap="none" dirty="0">
                  <a:solidFill>
                    <a:schemeClr val="dk1"/>
                  </a:solidFill>
                  <a:latin typeface="Calibri"/>
                  <a:ea typeface="Calibri"/>
                  <a:cs typeface="Calibri"/>
                  <a:sym typeface="Calibri"/>
                </a:rPr>
                <a:t>Section 3: Pipe insulation and high-efficiency boilers</a:t>
              </a:r>
            </a:p>
            <a:p>
              <a:pPr marL="0" marR="0" lvl="0" indent="0" algn="l" rtl="0">
                <a:lnSpc>
                  <a:spcPct val="100000"/>
                </a:lnSpc>
                <a:spcBef>
                  <a:spcPts val="0"/>
                </a:spcBef>
                <a:spcAft>
                  <a:spcPts val="0"/>
                </a:spcAft>
                <a:buClr>
                  <a:srgbClr val="000000"/>
                </a:buClr>
                <a:buSzPts val="2400"/>
                <a:buFont typeface="Arial"/>
                <a:buNone/>
              </a:pPr>
              <a:r>
                <a:rPr lang="en-US" sz="2400" dirty="0">
                  <a:latin typeface="Calibri" panose="020F0502020204030204" pitchFamily="34" charset="0"/>
                  <a:ea typeface="Calibri" panose="020F0502020204030204" pitchFamily="34" charset="0"/>
                  <a:cs typeface="Calibri" panose="020F0502020204030204" pitchFamily="34" charset="0"/>
                </a:rPr>
                <a:t>Section 4: Do's and Don'ts</a:t>
              </a:r>
              <a:endParaRPr lang="it-IT" sz="2400" dirty="0">
                <a:latin typeface="Calibri" panose="020F0502020204030204" pitchFamily="34" charset="0"/>
                <a:ea typeface="Calibri" panose="020F0502020204030204" pitchFamily="34" charset="0"/>
                <a:cs typeface="Calibri" panose="020F0502020204030204" pitchFamily="34" charset="0"/>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90" name="Google Shape;90;p4"/>
            <p:cNvSpPr txBox="1"/>
            <p:nvPr/>
          </p:nvSpPr>
          <p:spPr>
            <a:xfrm>
              <a:off x="6886695" y="1248451"/>
              <a:ext cx="11449914" cy="523180"/>
            </a:xfrm>
            <a:prstGeom prst="rect">
              <a:avLst/>
            </a:prstGeom>
            <a:noFill/>
            <a:ln>
              <a:noFill/>
            </a:ln>
          </p:spPr>
          <p:txBody>
            <a:bodyPr spcFirstLastPara="1" wrap="square" lIns="108000" tIns="45700" rIns="108000"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GB" sz="2800" b="1" i="0" u="none" strike="noStrike" cap="none" dirty="0">
                  <a:solidFill>
                    <a:srgbClr val="0B6922"/>
                  </a:solidFill>
                  <a:latin typeface="Calibri"/>
                  <a:ea typeface="Calibri"/>
                  <a:cs typeface="Calibri"/>
                  <a:sym typeface="Calibri"/>
                </a:rPr>
                <a:t>Unit 2 - Unit 2: Pro-environmental thermal energy management </a:t>
              </a:r>
              <a:endParaRPr dirty="0"/>
            </a:p>
          </p:txBody>
        </p:sp>
      </p:grpSp>
      <p:pic>
        <p:nvPicPr>
          <p:cNvPr id="91" name="Google Shape;91;p4"/>
          <p:cNvPicPr preferRelativeResize="0"/>
          <p:nvPr/>
        </p:nvPicPr>
        <p:blipFill rotWithShape="1">
          <a:blip r:embed="rId3">
            <a:alphaModFix/>
          </a:blip>
          <a:srcRect/>
          <a:stretch/>
        </p:blipFill>
        <p:spPr>
          <a:xfrm>
            <a:off x="1066801" y="3535868"/>
            <a:ext cx="443371" cy="459853"/>
          </a:xfrm>
          <a:prstGeom prst="rect">
            <a:avLst/>
          </a:prstGeom>
          <a:noFill/>
          <a:ln>
            <a:noFill/>
          </a:ln>
        </p:spPr>
      </p:pic>
      <p:pic>
        <p:nvPicPr>
          <p:cNvPr id="92" name="Google Shape;92;p4"/>
          <p:cNvPicPr preferRelativeResize="0"/>
          <p:nvPr/>
        </p:nvPicPr>
        <p:blipFill rotWithShape="1">
          <a:blip r:embed="rId3">
            <a:alphaModFix/>
          </a:blip>
          <a:srcRect/>
          <a:stretch/>
        </p:blipFill>
        <p:spPr>
          <a:xfrm>
            <a:off x="1064006" y="6535892"/>
            <a:ext cx="443371" cy="459853"/>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276">
          <a:extLst>
            <a:ext uri="{FF2B5EF4-FFF2-40B4-BE49-F238E27FC236}">
              <a16:creationId xmlns:a16="http://schemas.microsoft.com/office/drawing/2014/main" id="{BB707270-1A78-FAEC-9A28-104B73C90619}"/>
            </a:ext>
          </a:extLst>
        </p:cNvPr>
        <p:cNvGrpSpPr/>
        <p:nvPr/>
      </p:nvGrpSpPr>
      <p:grpSpPr>
        <a:xfrm>
          <a:off x="0" y="0"/>
          <a:ext cx="0" cy="0"/>
          <a:chOff x="0" y="0"/>
          <a:chExt cx="0" cy="0"/>
        </a:xfrm>
      </p:grpSpPr>
      <p:sp>
        <p:nvSpPr>
          <p:cNvPr id="277" name="Google Shape;277;p28">
            <a:extLst>
              <a:ext uri="{FF2B5EF4-FFF2-40B4-BE49-F238E27FC236}">
                <a16:creationId xmlns:a16="http://schemas.microsoft.com/office/drawing/2014/main" id="{7EE5645B-BBB5-7DA5-0F12-201D0EE1D621}"/>
              </a:ext>
            </a:extLst>
          </p:cNvPr>
          <p:cNvSpPr txBox="1"/>
          <p:nvPr/>
        </p:nvSpPr>
        <p:spPr>
          <a:xfrm>
            <a:off x="838199" y="2629911"/>
            <a:ext cx="16535401" cy="5231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GB" sz="2800" b="1" i="0" u="none" strike="noStrike" cap="none">
                <a:solidFill>
                  <a:srgbClr val="0B6922"/>
                </a:solidFill>
                <a:latin typeface="Calibri"/>
                <a:ea typeface="Calibri"/>
                <a:cs typeface="Calibri"/>
                <a:sym typeface="Calibri"/>
              </a:rPr>
              <a:t>Unit 5 - DIY: how to build a Solar kitchen </a:t>
            </a:r>
            <a:endParaRPr/>
          </a:p>
        </p:txBody>
      </p:sp>
      <p:sp>
        <p:nvSpPr>
          <p:cNvPr id="278" name="Google Shape;278;p28">
            <a:extLst>
              <a:ext uri="{FF2B5EF4-FFF2-40B4-BE49-F238E27FC236}">
                <a16:creationId xmlns:a16="http://schemas.microsoft.com/office/drawing/2014/main" id="{1386686C-9212-D069-AF39-9404B55A95F1}"/>
              </a:ext>
            </a:extLst>
          </p:cNvPr>
          <p:cNvSpPr txBox="1"/>
          <p:nvPr/>
        </p:nvSpPr>
        <p:spPr>
          <a:xfrm>
            <a:off x="838199" y="3153091"/>
            <a:ext cx="12901613" cy="6555600"/>
          </a:xfrm>
          <a:prstGeom prst="rect">
            <a:avLst/>
          </a:prstGeom>
          <a:noFill/>
          <a:ln>
            <a:noFill/>
          </a:ln>
        </p:spPr>
        <p:txBody>
          <a:bodyPr spcFirstLastPara="1" wrap="square" lIns="91425" tIns="45700" rIns="91425" bIns="45700" anchor="t" anchorCtr="0">
            <a:spAutoFit/>
          </a:bodyPr>
          <a:lstStyle/>
          <a:p>
            <a:pPr>
              <a:lnSpc>
                <a:spcPct val="150000"/>
              </a:lnSpc>
              <a:spcBef>
                <a:spcPts val="1200"/>
              </a:spcBef>
              <a:spcAft>
                <a:spcPts val="1200"/>
              </a:spcAft>
            </a:pPr>
            <a:r>
              <a:rPr lang="en-GB" sz="2000" dirty="0">
                <a:effectLst/>
                <a:latin typeface="Calibri" panose="020F0502020204030204" pitchFamily="34" charset="0"/>
                <a:ea typeface="Calibri" panose="020F0502020204030204" pitchFamily="34" charset="0"/>
                <a:cs typeface="Calibri" panose="020F0502020204030204" pitchFamily="34" charset="0"/>
              </a:rPr>
              <a:t>Electrification does not cover remote areas. Burning wood or coal indoors leads to air pollution from unburnt hydrocarbons and carbon monoxide, as well as particulate matter. </a:t>
            </a:r>
            <a:r>
              <a:rPr lang="en-GB" sz="2000" b="1" dirty="0">
                <a:effectLst/>
                <a:latin typeface="Calibri" panose="020F0502020204030204" pitchFamily="34" charset="0"/>
                <a:ea typeface="Calibri" panose="020F0502020204030204" pitchFamily="34" charset="0"/>
                <a:cs typeface="Calibri" panose="020F0502020204030204" pitchFamily="34" charset="0"/>
              </a:rPr>
              <a:t>Kitchen smoke is responsible for numerous health issues </a:t>
            </a:r>
            <a:r>
              <a:rPr lang="en-GB" sz="2000" dirty="0">
                <a:effectLst/>
                <a:latin typeface="Calibri" panose="020F0502020204030204" pitchFamily="34" charset="0"/>
                <a:ea typeface="Calibri" panose="020F0502020204030204" pitchFamily="34" charset="0"/>
                <a:cs typeface="Calibri" panose="020F0502020204030204" pitchFamily="34" charset="0"/>
              </a:rPr>
              <a:t>such as lung cancer, stroke, and ischemic heart disease. Gathering </a:t>
            </a:r>
            <a:r>
              <a:rPr lang="en-GB" sz="2000" b="1" dirty="0">
                <a:effectLst/>
                <a:latin typeface="Calibri" panose="020F0502020204030204" pitchFamily="34" charset="0"/>
                <a:ea typeface="Calibri" panose="020F0502020204030204" pitchFamily="34" charset="0"/>
                <a:cs typeface="Calibri" panose="020F0502020204030204" pitchFamily="34" charset="0"/>
              </a:rPr>
              <a:t>firewood </a:t>
            </a:r>
            <a:r>
              <a:rPr lang="en-GB" sz="2000" dirty="0">
                <a:effectLst/>
                <a:latin typeface="Calibri" panose="020F0502020204030204" pitchFamily="34" charset="0"/>
                <a:ea typeface="Calibri" panose="020F0502020204030204" pitchFamily="34" charset="0"/>
                <a:cs typeface="Calibri" panose="020F0502020204030204" pitchFamily="34" charset="0"/>
              </a:rPr>
              <a:t>is a risky activity, often undertaken by women and children, and </a:t>
            </a:r>
            <a:r>
              <a:rPr lang="en-GB" sz="2000" b="1" dirty="0">
                <a:effectLst/>
                <a:latin typeface="Calibri" panose="020F0502020204030204" pitchFamily="34" charset="0"/>
                <a:ea typeface="Calibri" panose="020F0502020204030204" pitchFamily="34" charset="0"/>
                <a:cs typeface="Calibri" panose="020F0502020204030204" pitchFamily="34" charset="0"/>
              </a:rPr>
              <a:t>contributes to deforestation</a:t>
            </a:r>
            <a:r>
              <a:rPr lang="en-GB" sz="2000" dirty="0">
                <a:effectLst/>
                <a:latin typeface="Calibri" panose="020F0502020204030204" pitchFamily="34" charset="0"/>
                <a:ea typeface="Calibri" panose="020F0502020204030204" pitchFamily="34" charset="0"/>
                <a:cs typeface="Calibri" panose="020F0502020204030204" pitchFamily="34" charset="0"/>
              </a:rPr>
              <a:t>. In these contexts, solar cooking offers a valuable alternative, improving the quality of life in remote communities. </a:t>
            </a:r>
            <a:r>
              <a:rPr lang="en-GB" sz="2000" dirty="0">
                <a:effectLst/>
                <a:latin typeface="Calibri" panose="020F0502020204030204" pitchFamily="34" charset="0"/>
                <a:ea typeface="Calibri" panose="020F0502020204030204" pitchFamily="34" charset="0"/>
              </a:rPr>
              <a:t>Additionally, in countries with widespread energy access, solar ovens can also be used for recreational and educational purposes, such as in campsites or parks, and they play an important role in promoting sustainability.</a:t>
            </a:r>
            <a:endParaRPr lang="it-IT" sz="2000" dirty="0">
              <a:effectLst/>
              <a:latin typeface="Arial" panose="020B0604020202020204" pitchFamily="34" charset="0"/>
              <a:ea typeface="Arial" panose="020B0604020202020204" pitchFamily="34" charset="0"/>
            </a:endParaRPr>
          </a:p>
          <a:p>
            <a:pPr>
              <a:lnSpc>
                <a:spcPct val="150000"/>
              </a:lnSpc>
              <a:spcBef>
                <a:spcPts val="1200"/>
              </a:spcBef>
              <a:spcAft>
                <a:spcPts val="1200"/>
              </a:spcAft>
            </a:pPr>
            <a:r>
              <a:rPr lang="en-GB" sz="2000" dirty="0">
                <a:effectLst/>
                <a:latin typeface="Calibri" panose="020F0502020204030204" pitchFamily="34" charset="0"/>
                <a:ea typeface="Calibri" panose="020F0502020204030204" pitchFamily="34" charset="0"/>
              </a:rPr>
              <a:t>In industrialised nations, conventional energy sources such as natural gas, oil, or electricity are commonly used for cooking, and the associated energy consumption accounts for approximately 10% of the total household energy usage. While occasional solar cooking may lead to modest energy savings, it offers other benefits, especially educational and social. </a:t>
            </a:r>
            <a:endParaRPr lang="en-GB" sz="2000" dirty="0">
              <a:effectLst/>
              <a:latin typeface="Calibri" panose="020F0502020204030204" pitchFamily="34" charset="0"/>
              <a:ea typeface="Calibri" panose="020F0502020204030204" pitchFamily="34" charset="0"/>
              <a:cs typeface="Calibri" panose="020F0502020204030204" pitchFamily="34" charset="0"/>
            </a:endParaRPr>
          </a:p>
          <a:p>
            <a:pPr>
              <a:lnSpc>
                <a:spcPct val="150000"/>
              </a:lnSpc>
              <a:spcBef>
                <a:spcPts val="1200"/>
              </a:spcBef>
              <a:spcAft>
                <a:spcPts val="1200"/>
              </a:spcAft>
            </a:pPr>
            <a:endParaRPr lang="it-IT" sz="2000" dirty="0">
              <a:effectLst/>
              <a:latin typeface="Calibri" panose="020F0502020204030204" pitchFamily="34" charset="0"/>
              <a:ea typeface="Calibri" panose="020F0502020204030204" pitchFamily="34" charset="0"/>
              <a:cs typeface="Calibri" panose="020F0502020204030204" pitchFamily="34" charset="0"/>
            </a:endParaRPr>
          </a:p>
        </p:txBody>
      </p:sp>
      <p:pic>
        <p:nvPicPr>
          <p:cNvPr id="2" name="image14.png">
            <a:extLst>
              <a:ext uri="{FF2B5EF4-FFF2-40B4-BE49-F238E27FC236}">
                <a16:creationId xmlns:a16="http://schemas.microsoft.com/office/drawing/2014/main" id="{E611F83D-8941-79FB-D1B1-12D19B4588B9}"/>
              </a:ext>
            </a:extLst>
          </p:cNvPr>
          <p:cNvPicPr/>
          <p:nvPr/>
        </p:nvPicPr>
        <p:blipFill>
          <a:blip r:embed="rId3"/>
          <a:srcRect/>
          <a:stretch>
            <a:fillRect/>
          </a:stretch>
        </p:blipFill>
        <p:spPr>
          <a:xfrm>
            <a:off x="13268802" y="1614803"/>
            <a:ext cx="3947795" cy="3076575"/>
          </a:xfrm>
          <a:prstGeom prst="rect">
            <a:avLst/>
          </a:prstGeom>
          <a:ln/>
        </p:spPr>
      </p:pic>
    </p:spTree>
    <p:extLst>
      <p:ext uri="{BB962C8B-B14F-4D97-AF65-F5344CB8AC3E}">
        <p14:creationId xmlns:p14="http://schemas.microsoft.com/office/powerpoint/2010/main" val="134101523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276">
          <a:extLst>
            <a:ext uri="{FF2B5EF4-FFF2-40B4-BE49-F238E27FC236}">
              <a16:creationId xmlns:a16="http://schemas.microsoft.com/office/drawing/2014/main" id="{778C17A2-3A04-BBD6-8449-409C59552070}"/>
            </a:ext>
          </a:extLst>
        </p:cNvPr>
        <p:cNvGrpSpPr/>
        <p:nvPr/>
      </p:nvGrpSpPr>
      <p:grpSpPr>
        <a:xfrm>
          <a:off x="0" y="0"/>
          <a:ext cx="0" cy="0"/>
          <a:chOff x="0" y="0"/>
          <a:chExt cx="0" cy="0"/>
        </a:xfrm>
      </p:grpSpPr>
      <p:sp>
        <p:nvSpPr>
          <p:cNvPr id="277" name="Google Shape;277;p28">
            <a:extLst>
              <a:ext uri="{FF2B5EF4-FFF2-40B4-BE49-F238E27FC236}">
                <a16:creationId xmlns:a16="http://schemas.microsoft.com/office/drawing/2014/main" id="{D16093DB-5279-EDAD-D2BF-4EFBF61DBD02}"/>
              </a:ext>
            </a:extLst>
          </p:cNvPr>
          <p:cNvSpPr txBox="1"/>
          <p:nvPr/>
        </p:nvSpPr>
        <p:spPr>
          <a:xfrm>
            <a:off x="868679" y="2553711"/>
            <a:ext cx="16535401" cy="5231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GB" sz="2800" b="1" i="0" u="none" strike="noStrike" cap="none">
                <a:solidFill>
                  <a:srgbClr val="0B6922"/>
                </a:solidFill>
                <a:latin typeface="Calibri"/>
                <a:ea typeface="Calibri"/>
                <a:cs typeface="Calibri"/>
                <a:sym typeface="Calibri"/>
              </a:rPr>
              <a:t>Unit 5 - DIY: how to build a Solar kitchen </a:t>
            </a:r>
            <a:endParaRPr/>
          </a:p>
        </p:txBody>
      </p:sp>
      <p:sp>
        <p:nvSpPr>
          <p:cNvPr id="278" name="Google Shape;278;p28">
            <a:extLst>
              <a:ext uri="{FF2B5EF4-FFF2-40B4-BE49-F238E27FC236}">
                <a16:creationId xmlns:a16="http://schemas.microsoft.com/office/drawing/2014/main" id="{41E4142A-D1E7-8EC9-221F-4E7461D285F5}"/>
              </a:ext>
            </a:extLst>
          </p:cNvPr>
          <p:cNvSpPr txBox="1"/>
          <p:nvPr/>
        </p:nvSpPr>
        <p:spPr>
          <a:xfrm>
            <a:off x="944879" y="3031171"/>
            <a:ext cx="12901613" cy="6709489"/>
          </a:xfrm>
          <a:prstGeom prst="rect">
            <a:avLst/>
          </a:prstGeom>
          <a:noFill/>
          <a:ln>
            <a:noFill/>
          </a:ln>
        </p:spPr>
        <p:txBody>
          <a:bodyPr spcFirstLastPara="1" wrap="square" lIns="91425" tIns="45700" rIns="91425" bIns="45700" anchor="t" anchorCtr="0">
            <a:spAutoFit/>
          </a:bodyPr>
          <a:lstStyle/>
          <a:p>
            <a:pPr>
              <a:lnSpc>
                <a:spcPct val="150000"/>
              </a:lnSpc>
              <a:spcBef>
                <a:spcPts val="1200"/>
              </a:spcBef>
              <a:spcAft>
                <a:spcPts val="1200"/>
              </a:spcAft>
            </a:pPr>
            <a:r>
              <a:rPr lang="en-GB" sz="2000" dirty="0">
                <a:effectLst/>
                <a:latin typeface="Calibri" panose="020F0502020204030204" pitchFamily="34" charset="0"/>
                <a:ea typeface="Calibri" panose="020F0502020204030204" pitchFamily="34" charset="0"/>
                <a:cs typeface="Calibri" panose="020F0502020204030204" pitchFamily="34" charset="0"/>
              </a:rPr>
              <a:t>Solar cooking could spread as a </a:t>
            </a:r>
            <a:r>
              <a:rPr lang="en-GB" sz="2000" b="1" dirty="0">
                <a:effectLst/>
                <a:latin typeface="Calibri" panose="020F0502020204030204" pitchFamily="34" charset="0"/>
                <a:ea typeface="Calibri" panose="020F0502020204030204" pitchFamily="34" charset="0"/>
                <a:cs typeface="Calibri" panose="020F0502020204030204" pitchFamily="34" charset="0"/>
              </a:rPr>
              <a:t>recreational</a:t>
            </a:r>
            <a:r>
              <a:rPr lang="en-GB" sz="2000" dirty="0">
                <a:effectLst/>
                <a:latin typeface="Calibri" panose="020F0502020204030204" pitchFamily="34" charset="0"/>
                <a:ea typeface="Calibri" panose="020F0502020204030204" pitchFamily="34" charset="0"/>
                <a:cs typeface="Calibri" panose="020F0502020204030204" pitchFamily="34" charset="0"/>
              </a:rPr>
              <a:t> and </a:t>
            </a:r>
            <a:r>
              <a:rPr lang="en-GB" sz="2000" b="1" dirty="0">
                <a:effectLst/>
                <a:latin typeface="Calibri" panose="020F0502020204030204" pitchFamily="34" charset="0"/>
                <a:ea typeface="Calibri" panose="020F0502020204030204" pitchFamily="34" charset="0"/>
                <a:cs typeface="Calibri" panose="020F0502020204030204" pitchFamily="34" charset="0"/>
              </a:rPr>
              <a:t>social activity</a:t>
            </a:r>
            <a:r>
              <a:rPr lang="en-GB" sz="2000" dirty="0">
                <a:effectLst/>
                <a:latin typeface="Calibri" panose="020F0502020204030204" pitchFamily="34" charset="0"/>
                <a:ea typeface="Calibri" panose="020F0502020204030204" pitchFamily="34" charset="0"/>
                <a:cs typeface="Calibri" panose="020F0502020204030204" pitchFamily="34" charset="0"/>
              </a:rPr>
              <a:t>, for example, in campsites, parks, gardens, or beaches. </a:t>
            </a:r>
            <a:br>
              <a:rPr lang="en-GB" sz="2000" dirty="0">
                <a:effectLst/>
                <a:latin typeface="Calibri" panose="020F0502020204030204" pitchFamily="34" charset="0"/>
                <a:ea typeface="Calibri" panose="020F0502020204030204" pitchFamily="34" charset="0"/>
                <a:cs typeface="Calibri" panose="020F0502020204030204" pitchFamily="34" charset="0"/>
              </a:rPr>
            </a:br>
            <a:r>
              <a:rPr lang="en-GB" sz="2000" dirty="0">
                <a:effectLst/>
                <a:latin typeface="Calibri" panose="020F0502020204030204" pitchFamily="34" charset="0"/>
                <a:ea typeface="Calibri" panose="020F0502020204030204" pitchFamily="34" charset="0"/>
                <a:cs typeface="Calibri" panose="020F0502020204030204" pitchFamily="34" charset="0"/>
              </a:rPr>
              <a:t>The primary advantage is that it produces no smoke and poses no fire risk, which is why other cooking methods (barbecues, gas) are often banned in public spaces. </a:t>
            </a:r>
            <a:r>
              <a:rPr lang="en-GB" sz="2000" b="1" dirty="0">
                <a:effectLst/>
                <a:latin typeface="Calibri" panose="020F0502020204030204" pitchFamily="34" charset="0"/>
                <a:ea typeface="Calibri" panose="020F0502020204030204" pitchFamily="34" charset="0"/>
                <a:cs typeface="Calibri" panose="020F0502020204030204" pitchFamily="34" charset="0"/>
              </a:rPr>
              <a:t>Solar cooking</a:t>
            </a:r>
            <a:r>
              <a:rPr lang="en-GB" sz="2000" dirty="0">
                <a:effectLst/>
                <a:latin typeface="Calibri" panose="020F0502020204030204" pitchFamily="34" charset="0"/>
                <a:ea typeface="Calibri" panose="020F0502020204030204" pitchFamily="34" charset="0"/>
                <a:cs typeface="Calibri" panose="020F0502020204030204" pitchFamily="34" charset="0"/>
              </a:rPr>
              <a:t> has significant educational value. First, it helps spread the culture of sustainability and understanding the potential (and limitations) of solar energy. Second, it fosters social interactions and community building. Finally, mastering solar cooking raises awareness of energy consumption in cooking and promotes energy savings even with conventional kitchen methods. Various solar cooking techniques have been experimented with by researchers and creators, resulting in different devices with varying levels of complexity, size, performance, and cost. The most commonly used types include box ovens, concentrator ovens, and intermediate models like panel cookers. The box-type solar oven offers the advantage of being easy to build using common, low-cost materials. The receiver (where the food is placed) is located inside a thermally insulated box, whose top is covered by transparent glass. These ovens have low power, reaching a maximum of 100°C. Adding external mirrors increases the capture area, potentially reaching up to 200°C.</a:t>
            </a:r>
            <a:endParaRPr lang="it-IT" sz="2000" dirty="0">
              <a:effectLst/>
              <a:latin typeface="Calibri" panose="020F0502020204030204" pitchFamily="34" charset="0"/>
              <a:ea typeface="Calibri" panose="020F0502020204030204" pitchFamily="34" charset="0"/>
              <a:cs typeface="Calibri" panose="020F0502020204030204" pitchFamily="34" charset="0"/>
            </a:endParaRPr>
          </a:p>
          <a:p>
            <a:pPr>
              <a:lnSpc>
                <a:spcPct val="150000"/>
              </a:lnSpc>
              <a:spcBef>
                <a:spcPts val="1200"/>
              </a:spcBef>
              <a:spcAft>
                <a:spcPts val="1200"/>
              </a:spcAft>
            </a:pPr>
            <a:endParaRPr lang="it-IT" sz="2000" dirty="0">
              <a:effectLst/>
              <a:latin typeface="Calibri" panose="020F0502020204030204" pitchFamily="34" charset="0"/>
              <a:ea typeface="Calibri" panose="020F0502020204030204" pitchFamily="34" charset="0"/>
              <a:cs typeface="Calibri" panose="020F0502020204030204" pitchFamily="34" charset="0"/>
            </a:endParaRPr>
          </a:p>
        </p:txBody>
      </p:sp>
      <p:pic>
        <p:nvPicPr>
          <p:cNvPr id="2" name="image18.png">
            <a:extLst>
              <a:ext uri="{FF2B5EF4-FFF2-40B4-BE49-F238E27FC236}">
                <a16:creationId xmlns:a16="http://schemas.microsoft.com/office/drawing/2014/main" id="{E59CF200-8237-2CC4-506A-B500B7102348}"/>
              </a:ext>
            </a:extLst>
          </p:cNvPr>
          <p:cNvPicPr/>
          <p:nvPr/>
        </p:nvPicPr>
        <p:blipFill>
          <a:blip r:embed="rId3"/>
          <a:srcRect/>
          <a:stretch>
            <a:fillRect/>
          </a:stretch>
        </p:blipFill>
        <p:spPr>
          <a:xfrm>
            <a:off x="13223082" y="1587529"/>
            <a:ext cx="3952875" cy="2409825"/>
          </a:xfrm>
          <a:prstGeom prst="rect">
            <a:avLst/>
          </a:prstGeom>
          <a:ln/>
        </p:spPr>
      </p:pic>
    </p:spTree>
    <p:extLst>
      <p:ext uri="{BB962C8B-B14F-4D97-AF65-F5344CB8AC3E}">
        <p14:creationId xmlns:p14="http://schemas.microsoft.com/office/powerpoint/2010/main" val="413233394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276">
          <a:extLst>
            <a:ext uri="{FF2B5EF4-FFF2-40B4-BE49-F238E27FC236}">
              <a16:creationId xmlns:a16="http://schemas.microsoft.com/office/drawing/2014/main" id="{93469F1E-5D63-9C17-CA9E-ABE83DCDE353}"/>
            </a:ext>
          </a:extLst>
        </p:cNvPr>
        <p:cNvGrpSpPr/>
        <p:nvPr/>
      </p:nvGrpSpPr>
      <p:grpSpPr>
        <a:xfrm>
          <a:off x="0" y="0"/>
          <a:ext cx="0" cy="0"/>
          <a:chOff x="0" y="0"/>
          <a:chExt cx="0" cy="0"/>
        </a:xfrm>
      </p:grpSpPr>
      <p:sp>
        <p:nvSpPr>
          <p:cNvPr id="277" name="Google Shape;277;p28">
            <a:extLst>
              <a:ext uri="{FF2B5EF4-FFF2-40B4-BE49-F238E27FC236}">
                <a16:creationId xmlns:a16="http://schemas.microsoft.com/office/drawing/2014/main" id="{45834DDA-94C3-D8B4-0E87-E92941FFD63E}"/>
              </a:ext>
            </a:extLst>
          </p:cNvPr>
          <p:cNvSpPr txBox="1"/>
          <p:nvPr/>
        </p:nvSpPr>
        <p:spPr>
          <a:xfrm>
            <a:off x="838199" y="2629911"/>
            <a:ext cx="16535401" cy="5231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GB" sz="2800" b="1" i="0" u="none" strike="noStrike" cap="none">
                <a:solidFill>
                  <a:srgbClr val="0B6922"/>
                </a:solidFill>
                <a:latin typeface="Calibri"/>
                <a:ea typeface="Calibri"/>
                <a:cs typeface="Calibri"/>
                <a:sym typeface="Calibri"/>
              </a:rPr>
              <a:t>Unit 5 - DIY: how to build a Solar kitchen </a:t>
            </a:r>
            <a:endParaRPr/>
          </a:p>
        </p:txBody>
      </p:sp>
      <p:sp>
        <p:nvSpPr>
          <p:cNvPr id="278" name="Google Shape;278;p28">
            <a:extLst>
              <a:ext uri="{FF2B5EF4-FFF2-40B4-BE49-F238E27FC236}">
                <a16:creationId xmlns:a16="http://schemas.microsoft.com/office/drawing/2014/main" id="{10EEB3E0-1FFA-A58C-86C7-75DD7C4423D3}"/>
              </a:ext>
            </a:extLst>
          </p:cNvPr>
          <p:cNvSpPr txBox="1"/>
          <p:nvPr/>
        </p:nvSpPr>
        <p:spPr>
          <a:xfrm>
            <a:off x="838199" y="3153091"/>
            <a:ext cx="12901613" cy="3170058"/>
          </a:xfrm>
          <a:prstGeom prst="rect">
            <a:avLst/>
          </a:prstGeom>
          <a:noFill/>
          <a:ln>
            <a:noFill/>
          </a:ln>
        </p:spPr>
        <p:txBody>
          <a:bodyPr spcFirstLastPara="1" wrap="square" lIns="91425" tIns="45700" rIns="91425" bIns="45700" anchor="t" anchorCtr="0">
            <a:spAutoFit/>
          </a:bodyPr>
          <a:lstStyle/>
          <a:p>
            <a:pPr>
              <a:lnSpc>
                <a:spcPct val="150000"/>
              </a:lnSpc>
              <a:spcBef>
                <a:spcPts val="1200"/>
              </a:spcBef>
              <a:spcAft>
                <a:spcPts val="1200"/>
              </a:spcAft>
            </a:pPr>
            <a:r>
              <a:rPr lang="en-GB" sz="2000" dirty="0">
                <a:effectLst/>
                <a:latin typeface="Calibri" panose="020F0502020204030204" pitchFamily="34" charset="0"/>
                <a:ea typeface="Calibri" panose="020F0502020204030204" pitchFamily="34" charset="0"/>
              </a:rPr>
              <a:t>The most common concentrator cookers use a </a:t>
            </a:r>
            <a:r>
              <a:rPr lang="en-GB" sz="2000" b="1" dirty="0">
                <a:effectLst/>
                <a:latin typeface="Calibri" panose="020F0502020204030204" pitchFamily="34" charset="0"/>
                <a:ea typeface="Calibri" panose="020F0502020204030204" pitchFamily="34" charset="0"/>
              </a:rPr>
              <a:t>parabolic reflector </a:t>
            </a:r>
            <a:r>
              <a:rPr lang="en-GB" sz="2000" dirty="0">
                <a:effectLst/>
                <a:latin typeface="Calibri" panose="020F0502020204030204" pitchFamily="34" charset="0"/>
                <a:ea typeface="Calibri" panose="020F0502020204030204" pitchFamily="34" charset="0"/>
              </a:rPr>
              <a:t>that reflects and concentrates sunlight onto the focal point where the receiver is located. They are usually 1-2 metres in diameter and can provide enough power to cook in various ways (boiling, frying, sautéing). While portable, they are generally not foldable. Non-parabolic concentrator ovens also exist, using the same principle to increase cooking power and temperature. Among these are various designs with tube receivers. Some large ovens are used for collective cooking (from 10 to 50 meals), and there are examples of solar catering.</a:t>
            </a:r>
            <a:endParaRPr lang="it-IT" sz="2000" dirty="0">
              <a:effectLst/>
              <a:latin typeface="Arial" panose="020B0604020202020204" pitchFamily="34" charset="0"/>
              <a:ea typeface="Arial" panose="020B0604020202020204" pitchFamily="34" charset="0"/>
            </a:endParaRPr>
          </a:p>
        </p:txBody>
      </p:sp>
      <p:pic>
        <p:nvPicPr>
          <p:cNvPr id="12290" name="Picture 2">
            <a:extLst>
              <a:ext uri="{FF2B5EF4-FFF2-40B4-BE49-F238E27FC236}">
                <a16:creationId xmlns:a16="http://schemas.microsoft.com/office/drawing/2014/main" id="{D199193C-95B9-6BDA-AB5D-3A8AE1108DC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22833" y="5691287"/>
            <a:ext cx="3442334" cy="3219349"/>
          </a:xfrm>
          <a:prstGeom prst="rect">
            <a:avLst/>
          </a:prstGeom>
          <a:noFill/>
          <a:extLst>
            <a:ext uri="{909E8E84-426E-40DD-AFC4-6F175D3DCCD1}">
              <a14:hiddenFill xmlns:a14="http://schemas.microsoft.com/office/drawing/2010/main">
                <a:solidFill>
                  <a:srgbClr val="FFFFFF"/>
                </a:solidFill>
              </a14:hiddenFill>
            </a:ext>
          </a:extLst>
        </p:spPr>
      </p:pic>
      <p:pic>
        <p:nvPicPr>
          <p:cNvPr id="12292" name="Picture 4">
            <a:extLst>
              <a:ext uri="{FF2B5EF4-FFF2-40B4-BE49-F238E27FC236}">
                <a16:creationId xmlns:a16="http://schemas.microsoft.com/office/drawing/2014/main" id="{3656CCD5-8096-2B28-F01F-70B1606010C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9655" y="6329361"/>
            <a:ext cx="5734050" cy="2581275"/>
          </a:xfrm>
          <a:prstGeom prst="rect">
            <a:avLst/>
          </a:prstGeom>
          <a:noFill/>
          <a:extLst>
            <a:ext uri="{909E8E84-426E-40DD-AFC4-6F175D3DCCD1}">
              <a14:hiddenFill xmlns:a14="http://schemas.microsoft.com/office/drawing/2010/main">
                <a:solidFill>
                  <a:srgbClr val="FFFFFF"/>
                </a:solidFill>
              </a14:hiddenFill>
            </a:ext>
          </a:extLst>
        </p:spPr>
      </p:pic>
      <p:pic>
        <p:nvPicPr>
          <p:cNvPr id="12294" name="Picture 6">
            <a:extLst>
              <a:ext uri="{FF2B5EF4-FFF2-40B4-BE49-F238E27FC236}">
                <a16:creationId xmlns:a16="http://schemas.microsoft.com/office/drawing/2014/main" id="{5A3FDB08-21F1-5588-9DB0-60F345441A8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378940" y="1523998"/>
            <a:ext cx="2743200" cy="609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999937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Google Shape;284;p29"/>
          <p:cNvSpPr txBox="1"/>
          <p:nvPr/>
        </p:nvSpPr>
        <p:spPr>
          <a:xfrm>
            <a:off x="838199" y="2629911"/>
            <a:ext cx="16535401" cy="5231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000"/>
              <a:buFont typeface="Arial"/>
              <a:buNone/>
            </a:pPr>
            <a:r>
              <a:rPr lang="en-GB" sz="2800" b="1" i="0" u="none" strike="noStrike" cap="none" dirty="0">
                <a:solidFill>
                  <a:srgbClr val="0B6922"/>
                </a:solidFill>
                <a:latin typeface="Calibri" panose="020F0502020204030204" pitchFamily="34" charset="0"/>
                <a:ea typeface="Calibri" panose="020F0502020204030204" pitchFamily="34" charset="0"/>
                <a:cs typeface="Calibri" panose="020F0502020204030204" pitchFamily="34" charset="0"/>
                <a:sym typeface="Helvetica Neue"/>
              </a:rPr>
              <a:t>Unit 5 - DIY: how to build a Solar kitchen </a:t>
            </a:r>
            <a:endParaRPr sz="2800" dirty="0">
              <a:latin typeface="Calibri" panose="020F0502020204030204" pitchFamily="34" charset="0"/>
              <a:ea typeface="Calibri" panose="020F0502020204030204" pitchFamily="34" charset="0"/>
              <a:cs typeface="Calibri" panose="020F0502020204030204" pitchFamily="34" charset="0"/>
            </a:endParaRPr>
          </a:p>
        </p:txBody>
      </p:sp>
      <p:sp>
        <p:nvSpPr>
          <p:cNvPr id="285" name="Google Shape;285;p29"/>
          <p:cNvSpPr txBox="1"/>
          <p:nvPr/>
        </p:nvSpPr>
        <p:spPr>
          <a:xfrm>
            <a:off x="914400" y="3619500"/>
            <a:ext cx="13182600" cy="6586378"/>
          </a:xfrm>
          <a:prstGeom prst="rect">
            <a:avLst/>
          </a:prstGeom>
          <a:noFill/>
          <a:ln>
            <a:noFill/>
          </a:ln>
        </p:spPr>
        <p:txBody>
          <a:bodyPr spcFirstLastPara="1" wrap="square" lIns="91425" tIns="45700" rIns="91425" bIns="45700" anchor="t" anchorCtr="0">
            <a:spAutoFit/>
          </a:bodyPr>
          <a:lstStyle/>
          <a:p>
            <a:pPr marL="0" marR="0" lvl="0" indent="0" algn="l" rtl="0">
              <a:lnSpc>
                <a:spcPct val="115000"/>
              </a:lnSpc>
              <a:spcBef>
                <a:spcPts val="1200"/>
              </a:spcBef>
              <a:spcAft>
                <a:spcPts val="0"/>
              </a:spcAft>
              <a:buNone/>
            </a:pPr>
            <a:r>
              <a:rPr lang="en-GB" sz="2000" b="1" i="0" u="none" strike="noStrike" cap="none" dirty="0">
                <a:solidFill>
                  <a:srgbClr val="000000"/>
                </a:solidFill>
                <a:latin typeface="Calibri"/>
                <a:ea typeface="Calibri"/>
                <a:cs typeface="Calibri"/>
                <a:sym typeface="Calibri"/>
              </a:rPr>
              <a:t>Building a Solar Oven: Necessary Materials</a:t>
            </a:r>
            <a:r>
              <a:rPr lang="en-GB" sz="2000" b="1" i="0" u="none" strike="noStrike" cap="none" dirty="0">
                <a:solidFill>
                  <a:srgbClr val="000000"/>
                </a:solidFill>
                <a:latin typeface="Arial"/>
                <a:ea typeface="Arial"/>
                <a:cs typeface="Arial"/>
                <a:sym typeface="Arial"/>
              </a:rPr>
              <a:t> </a:t>
            </a:r>
            <a:endParaRPr dirty="0"/>
          </a:p>
          <a:p>
            <a:pPr marL="0" marR="0" lvl="0" indent="0" algn="l" rtl="0">
              <a:lnSpc>
                <a:spcPct val="115000"/>
              </a:lnSpc>
              <a:spcBef>
                <a:spcPts val="2400"/>
              </a:spcBef>
              <a:spcAft>
                <a:spcPts val="0"/>
              </a:spcAft>
              <a:buNone/>
            </a:pPr>
            <a:r>
              <a:rPr lang="en-GB" sz="2000" b="0" i="0" u="none" strike="noStrike" cap="none" dirty="0">
                <a:solidFill>
                  <a:srgbClr val="000000"/>
                </a:solidFill>
                <a:latin typeface="Calibri"/>
                <a:ea typeface="Calibri"/>
                <a:cs typeface="Calibri"/>
                <a:sym typeface="Calibri"/>
              </a:rPr>
              <a:t>There are several types of solar ovens: box ovens (like the one we are building), concentrator cookers, and panel cookers. This box oven is one of the simplest options to make and use, making it ideal for DIY construction.</a:t>
            </a:r>
            <a:endParaRPr sz="2000" b="0" i="0" u="none" strike="noStrike" cap="none" dirty="0">
              <a:solidFill>
                <a:srgbClr val="000000"/>
              </a:solidFill>
              <a:latin typeface="Arial"/>
              <a:ea typeface="Arial"/>
              <a:cs typeface="Arial"/>
              <a:sym typeface="Arial"/>
            </a:endParaRPr>
          </a:p>
          <a:p>
            <a:pPr marL="0" marR="0" lvl="0" indent="0" algn="l" rtl="0">
              <a:lnSpc>
                <a:spcPct val="115000"/>
              </a:lnSpc>
              <a:spcBef>
                <a:spcPts val="2400"/>
              </a:spcBef>
              <a:spcAft>
                <a:spcPts val="0"/>
              </a:spcAft>
              <a:buNone/>
            </a:pPr>
            <a:r>
              <a:rPr lang="en-GB" sz="2000" b="0" i="0" u="none" strike="noStrike" cap="none" dirty="0">
                <a:solidFill>
                  <a:srgbClr val="000000"/>
                </a:solidFill>
                <a:latin typeface="Calibri"/>
                <a:ea typeface="Calibri"/>
                <a:cs typeface="Calibri"/>
                <a:sym typeface="Calibri"/>
              </a:rPr>
              <a:t>To build your solar oven, you will need:</a:t>
            </a:r>
            <a:endParaRPr sz="2000" b="0" i="0" u="none" strike="noStrike" cap="none" dirty="0">
              <a:solidFill>
                <a:srgbClr val="000000"/>
              </a:solidFill>
              <a:latin typeface="Arial"/>
              <a:ea typeface="Arial"/>
              <a:cs typeface="Arial"/>
              <a:sym typeface="Arial"/>
            </a:endParaRPr>
          </a:p>
          <a:p>
            <a:pPr marL="342900" marR="0" lvl="0" indent="-342900" algn="l" rtl="0">
              <a:lnSpc>
                <a:spcPct val="115000"/>
              </a:lnSpc>
              <a:spcBef>
                <a:spcPts val="2400"/>
              </a:spcBef>
              <a:spcAft>
                <a:spcPts val="0"/>
              </a:spcAft>
              <a:buClr>
                <a:srgbClr val="000000"/>
              </a:buClr>
              <a:buSzPts val="2000"/>
              <a:buFont typeface="Arial"/>
              <a:buChar char="●"/>
            </a:pPr>
            <a:r>
              <a:rPr lang="en-GB" sz="2000" b="0" i="0" u="none" strike="noStrike" cap="none" dirty="0">
                <a:solidFill>
                  <a:srgbClr val="000000"/>
                </a:solidFill>
                <a:latin typeface="Calibri"/>
                <a:ea typeface="Calibri"/>
                <a:cs typeface="Calibri"/>
                <a:sym typeface="Calibri"/>
              </a:rPr>
              <a:t>A cardboard box (one large and one smaller that can fit inside the first)</a:t>
            </a:r>
            <a:endParaRPr sz="2000" b="0" i="0" u="none" strike="noStrike" cap="none" dirty="0">
              <a:solidFill>
                <a:srgbClr val="000000"/>
              </a:solidFill>
              <a:latin typeface="Arial"/>
              <a:ea typeface="Arial"/>
              <a:cs typeface="Arial"/>
              <a:sym typeface="Arial"/>
            </a:endParaRPr>
          </a:p>
          <a:p>
            <a:pPr marL="342900" marR="0" lvl="0" indent="-342900" algn="l" rtl="0">
              <a:lnSpc>
                <a:spcPct val="115000"/>
              </a:lnSpc>
              <a:spcBef>
                <a:spcPts val="0"/>
              </a:spcBef>
              <a:spcAft>
                <a:spcPts val="0"/>
              </a:spcAft>
              <a:buClr>
                <a:srgbClr val="000000"/>
              </a:buClr>
              <a:buSzPts val="2000"/>
              <a:buFont typeface="Arial"/>
              <a:buChar char="●"/>
            </a:pPr>
            <a:r>
              <a:rPr lang="en-GB" sz="2000" b="0" i="0" u="none" strike="noStrike" cap="none" dirty="0">
                <a:solidFill>
                  <a:srgbClr val="000000"/>
                </a:solidFill>
                <a:latin typeface="Calibri"/>
                <a:ea typeface="Calibri"/>
                <a:cs typeface="Calibri"/>
                <a:sym typeface="Calibri"/>
              </a:rPr>
              <a:t>Aluminium foil (to reflect sunlight)</a:t>
            </a:r>
            <a:endParaRPr sz="2000" b="0" i="0" u="none" strike="noStrike" cap="none" dirty="0">
              <a:solidFill>
                <a:srgbClr val="000000"/>
              </a:solidFill>
              <a:latin typeface="Arial"/>
              <a:ea typeface="Arial"/>
              <a:cs typeface="Arial"/>
              <a:sym typeface="Arial"/>
            </a:endParaRPr>
          </a:p>
          <a:p>
            <a:pPr marL="342900" marR="0" lvl="0" indent="-342900" algn="l" rtl="0">
              <a:lnSpc>
                <a:spcPct val="115000"/>
              </a:lnSpc>
              <a:spcBef>
                <a:spcPts val="0"/>
              </a:spcBef>
              <a:spcAft>
                <a:spcPts val="0"/>
              </a:spcAft>
              <a:buClr>
                <a:srgbClr val="000000"/>
              </a:buClr>
              <a:buSzPts val="2000"/>
              <a:buFont typeface="Arial"/>
              <a:buChar char="●"/>
            </a:pPr>
            <a:r>
              <a:rPr lang="en-GB" sz="2000" b="0" i="0" u="none" strike="noStrike" cap="none" dirty="0">
                <a:solidFill>
                  <a:srgbClr val="000000"/>
                </a:solidFill>
                <a:latin typeface="Calibri"/>
                <a:ea typeface="Calibri"/>
                <a:cs typeface="Calibri"/>
                <a:sym typeface="Calibri"/>
              </a:rPr>
              <a:t>Plastic wrap or glass (to cover the top and trap heat inside)</a:t>
            </a:r>
            <a:endParaRPr sz="2000" b="0" i="0" u="none" strike="noStrike" cap="none" dirty="0">
              <a:solidFill>
                <a:srgbClr val="000000"/>
              </a:solidFill>
              <a:latin typeface="Arial"/>
              <a:ea typeface="Arial"/>
              <a:cs typeface="Arial"/>
              <a:sym typeface="Arial"/>
            </a:endParaRPr>
          </a:p>
          <a:p>
            <a:pPr marL="342900" marR="0" lvl="0" indent="-342900" algn="l" rtl="0">
              <a:lnSpc>
                <a:spcPct val="115000"/>
              </a:lnSpc>
              <a:spcBef>
                <a:spcPts val="0"/>
              </a:spcBef>
              <a:spcAft>
                <a:spcPts val="0"/>
              </a:spcAft>
              <a:buClr>
                <a:srgbClr val="000000"/>
              </a:buClr>
              <a:buSzPts val="2000"/>
              <a:buFont typeface="Arial"/>
              <a:buChar char="●"/>
            </a:pPr>
            <a:r>
              <a:rPr lang="en-GB" sz="2000" b="0" i="0" u="none" strike="noStrike" cap="none" dirty="0">
                <a:solidFill>
                  <a:srgbClr val="000000"/>
                </a:solidFill>
                <a:latin typeface="Calibri"/>
                <a:ea typeface="Calibri"/>
                <a:cs typeface="Calibri"/>
                <a:sym typeface="Calibri"/>
              </a:rPr>
              <a:t>Tape or glue</a:t>
            </a:r>
            <a:endParaRPr sz="2000" b="0" i="0" u="none" strike="noStrike" cap="none" dirty="0">
              <a:solidFill>
                <a:srgbClr val="000000"/>
              </a:solidFill>
              <a:latin typeface="Arial"/>
              <a:ea typeface="Arial"/>
              <a:cs typeface="Arial"/>
              <a:sym typeface="Arial"/>
            </a:endParaRPr>
          </a:p>
          <a:p>
            <a:pPr marL="342900" marR="0" lvl="0" indent="-342900" algn="l" rtl="0">
              <a:lnSpc>
                <a:spcPct val="115000"/>
              </a:lnSpc>
              <a:spcBef>
                <a:spcPts val="0"/>
              </a:spcBef>
              <a:spcAft>
                <a:spcPts val="0"/>
              </a:spcAft>
              <a:buClr>
                <a:srgbClr val="000000"/>
              </a:buClr>
              <a:buSzPts val="2000"/>
              <a:buFont typeface="Arial"/>
              <a:buChar char="●"/>
            </a:pPr>
            <a:r>
              <a:rPr lang="en-GB" sz="2000" b="0" i="0" u="none" strike="noStrike" cap="none" dirty="0">
                <a:solidFill>
                  <a:srgbClr val="000000"/>
                </a:solidFill>
                <a:latin typeface="Calibri"/>
                <a:ea typeface="Calibri"/>
                <a:cs typeface="Calibri"/>
                <a:sym typeface="Calibri"/>
              </a:rPr>
              <a:t>Markers or paints to personalise the oven</a:t>
            </a:r>
            <a:endParaRPr dirty="0"/>
          </a:p>
          <a:p>
            <a:pPr marL="342900" marR="0" lvl="0" indent="-342900" algn="l" rtl="0">
              <a:lnSpc>
                <a:spcPct val="115000"/>
              </a:lnSpc>
              <a:spcBef>
                <a:spcPts val="0"/>
              </a:spcBef>
              <a:spcAft>
                <a:spcPts val="0"/>
              </a:spcAft>
              <a:buClr>
                <a:srgbClr val="000000"/>
              </a:buClr>
              <a:buSzPts val="2000"/>
              <a:buFont typeface="Arial"/>
              <a:buChar char="●"/>
            </a:pPr>
            <a:r>
              <a:rPr lang="en-GB" sz="2000" b="0" i="0" u="none" strike="noStrike" cap="none" dirty="0">
                <a:solidFill>
                  <a:srgbClr val="000000"/>
                </a:solidFill>
                <a:latin typeface="Calibri"/>
                <a:ea typeface="Calibri"/>
                <a:cs typeface="Calibri"/>
                <a:sym typeface="Calibri"/>
              </a:rPr>
              <a:t>Black paper or dark cardboard (to absorb heat)</a:t>
            </a:r>
            <a:endParaRPr sz="2000" b="0" i="0" u="none" strike="noStrike" cap="none" dirty="0">
              <a:solidFill>
                <a:srgbClr val="000000"/>
              </a:solidFill>
              <a:latin typeface="Arial"/>
              <a:ea typeface="Arial"/>
              <a:cs typeface="Arial"/>
              <a:sym typeface="Arial"/>
            </a:endParaRPr>
          </a:p>
          <a:p>
            <a:pPr marL="342900" marR="0" lvl="0" indent="-342900" algn="l" rtl="0">
              <a:lnSpc>
                <a:spcPct val="115000"/>
              </a:lnSpc>
              <a:spcBef>
                <a:spcPts val="0"/>
              </a:spcBef>
              <a:spcAft>
                <a:spcPts val="0"/>
              </a:spcAft>
              <a:buClr>
                <a:srgbClr val="000000"/>
              </a:buClr>
              <a:buSzPts val="2000"/>
              <a:buFont typeface="Arial"/>
              <a:buChar char="●"/>
            </a:pPr>
            <a:r>
              <a:rPr lang="en-GB" sz="2000" b="0" i="0" u="none" strike="noStrike" cap="none" dirty="0">
                <a:solidFill>
                  <a:srgbClr val="000000"/>
                </a:solidFill>
                <a:latin typeface="Calibri"/>
                <a:ea typeface="Calibri"/>
                <a:cs typeface="Calibri"/>
                <a:sym typeface="Calibri"/>
              </a:rPr>
              <a:t>A thermometer (optional, to measure the internal temperature)</a:t>
            </a:r>
            <a:endParaRPr sz="2000" b="0" i="0" u="none" strike="noStrike" cap="none" dirty="0">
              <a:solidFill>
                <a:srgbClr val="000000"/>
              </a:solidFill>
              <a:latin typeface="Arial"/>
              <a:ea typeface="Arial"/>
              <a:cs typeface="Arial"/>
              <a:sym typeface="Arial"/>
            </a:endParaRPr>
          </a:p>
          <a:p>
            <a:pPr marL="0" marR="0" lvl="0" indent="0" algn="l" rtl="0">
              <a:lnSpc>
                <a:spcPct val="115000"/>
              </a:lnSpc>
              <a:spcBef>
                <a:spcPts val="1200"/>
              </a:spcBef>
              <a:spcAft>
                <a:spcPts val="0"/>
              </a:spcAft>
              <a:buNone/>
            </a:pPr>
            <a:endParaRPr sz="2000" b="0" i="0" u="none" strike="noStrike" cap="none" dirty="0">
              <a:solidFill>
                <a:srgbClr val="000000"/>
              </a:solidFill>
              <a:latin typeface="Arial"/>
              <a:ea typeface="Arial"/>
              <a:cs typeface="Arial"/>
              <a:sym typeface="Arial"/>
            </a:endParaRPr>
          </a:p>
          <a:p>
            <a:pPr marL="0" marR="0" lvl="0" indent="0" algn="l" rtl="0">
              <a:lnSpc>
                <a:spcPct val="115000"/>
              </a:lnSpc>
              <a:spcBef>
                <a:spcPts val="1200"/>
              </a:spcBef>
              <a:spcAft>
                <a:spcPts val="1200"/>
              </a:spcAft>
              <a:buNone/>
            </a:pPr>
            <a:br>
              <a:rPr lang="en-GB" sz="2000" b="1" i="0" u="none" strike="noStrike" cap="none" dirty="0">
                <a:solidFill>
                  <a:srgbClr val="000000"/>
                </a:solidFill>
                <a:latin typeface="Calibri"/>
                <a:ea typeface="Calibri"/>
                <a:cs typeface="Calibri"/>
                <a:sym typeface="Calibri"/>
              </a:rPr>
            </a:br>
            <a:endParaRPr sz="2000" b="1" i="0" u="none" strike="noStrike" cap="none" dirty="0">
              <a:solidFill>
                <a:schemeClr val="dk1"/>
              </a:solidFill>
              <a:latin typeface="Helvetica Neue"/>
              <a:ea typeface="Helvetica Neue"/>
              <a:cs typeface="Helvetica Neue"/>
              <a:sym typeface="Helvetica Neue"/>
            </a:endParaRPr>
          </a:p>
        </p:txBody>
      </p:sp>
      <p:pic>
        <p:nvPicPr>
          <p:cNvPr id="286" name="Google Shape;286;p29" descr="Diagrama&#10;&#10;Descripción generada automáticamente"/>
          <p:cNvPicPr preferRelativeResize="0"/>
          <p:nvPr/>
        </p:nvPicPr>
        <p:blipFill rotWithShape="1">
          <a:blip r:embed="rId3">
            <a:alphaModFix/>
          </a:blip>
          <a:srcRect/>
          <a:stretch/>
        </p:blipFill>
        <p:spPr>
          <a:xfrm>
            <a:off x="12044363" y="5029200"/>
            <a:ext cx="5029200" cy="2828925"/>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Google Shape;291;p30"/>
          <p:cNvSpPr txBox="1"/>
          <p:nvPr/>
        </p:nvSpPr>
        <p:spPr>
          <a:xfrm>
            <a:off x="838199" y="2629911"/>
            <a:ext cx="16535401" cy="5231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000"/>
              <a:buFont typeface="Arial"/>
              <a:buNone/>
            </a:pPr>
            <a:r>
              <a:rPr lang="en-GB" sz="2800" b="1" i="0" u="none" strike="noStrike" cap="none" dirty="0">
                <a:solidFill>
                  <a:srgbClr val="0B6922"/>
                </a:solidFill>
                <a:latin typeface="Calibri" panose="020F0502020204030204" pitchFamily="34" charset="0"/>
                <a:ea typeface="Calibri" panose="020F0502020204030204" pitchFamily="34" charset="0"/>
                <a:cs typeface="Calibri" panose="020F0502020204030204" pitchFamily="34" charset="0"/>
                <a:sym typeface="Helvetica Neue"/>
              </a:rPr>
              <a:t>Unit 5 - DIY: how to build a Solar kitchen </a:t>
            </a:r>
            <a:endParaRPr sz="2800" dirty="0">
              <a:latin typeface="Calibri" panose="020F0502020204030204" pitchFamily="34" charset="0"/>
              <a:ea typeface="Calibri" panose="020F0502020204030204" pitchFamily="34" charset="0"/>
              <a:cs typeface="Calibri" panose="020F0502020204030204" pitchFamily="34" charset="0"/>
            </a:endParaRPr>
          </a:p>
        </p:txBody>
      </p:sp>
      <p:sp>
        <p:nvSpPr>
          <p:cNvPr id="292" name="Google Shape;292;p30"/>
          <p:cNvSpPr txBox="1"/>
          <p:nvPr/>
        </p:nvSpPr>
        <p:spPr>
          <a:xfrm>
            <a:off x="838198" y="2983834"/>
            <a:ext cx="16535401" cy="6709489"/>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1200"/>
              </a:spcBef>
              <a:spcAft>
                <a:spcPts val="0"/>
              </a:spcAft>
              <a:buNone/>
            </a:pPr>
            <a:r>
              <a:rPr lang="en-GB" sz="2000" b="1" i="0" u="none" strike="noStrike" cap="none" dirty="0">
                <a:solidFill>
                  <a:srgbClr val="000000"/>
                </a:solidFill>
                <a:latin typeface="Calibri"/>
                <a:ea typeface="Calibri"/>
                <a:cs typeface="Calibri"/>
                <a:sym typeface="Calibri"/>
              </a:rPr>
              <a:t>Construction Steps</a:t>
            </a:r>
            <a:br>
              <a:rPr lang="en-GB" sz="2000" b="1" i="0" u="none" strike="noStrike" cap="none" dirty="0">
                <a:solidFill>
                  <a:srgbClr val="000000"/>
                </a:solidFill>
                <a:latin typeface="Calibri"/>
                <a:ea typeface="Calibri"/>
                <a:cs typeface="Calibri"/>
                <a:sym typeface="Calibri"/>
              </a:rPr>
            </a:br>
            <a:r>
              <a:rPr lang="en-GB" sz="2000" b="0" i="0" u="none" strike="noStrike" cap="none" dirty="0">
                <a:solidFill>
                  <a:srgbClr val="000000"/>
                </a:solidFill>
                <a:latin typeface="Calibri"/>
                <a:ea typeface="Calibri"/>
                <a:cs typeface="Calibri"/>
                <a:sym typeface="Calibri"/>
              </a:rPr>
              <a:t>The oven designed by Prof. Celestino </a:t>
            </a:r>
            <a:r>
              <a:rPr lang="en-GB" sz="2000" b="0" i="0" u="none" strike="noStrike" cap="none" dirty="0" err="1">
                <a:solidFill>
                  <a:srgbClr val="000000"/>
                </a:solidFill>
                <a:latin typeface="Calibri"/>
                <a:ea typeface="Calibri"/>
                <a:cs typeface="Calibri"/>
                <a:sym typeface="Calibri"/>
              </a:rPr>
              <a:t>Ruivo</a:t>
            </a:r>
            <a:r>
              <a:rPr lang="en-GB" sz="2000" b="0" i="0" u="none" strike="noStrike" cap="none" dirty="0">
                <a:solidFill>
                  <a:srgbClr val="000000"/>
                </a:solidFill>
                <a:latin typeface="Calibri"/>
                <a:ea typeface="Calibri"/>
                <a:cs typeface="Calibri"/>
                <a:sym typeface="Calibri"/>
              </a:rPr>
              <a:t> (Portugal) is built from two cardboard panels covered with </a:t>
            </a:r>
          </a:p>
          <a:p>
            <a:pPr marL="0" marR="0" lvl="0" indent="0" algn="l" rtl="0">
              <a:lnSpc>
                <a:spcPct val="150000"/>
              </a:lnSpc>
              <a:spcBef>
                <a:spcPts val="1200"/>
              </a:spcBef>
              <a:spcAft>
                <a:spcPts val="0"/>
              </a:spcAft>
              <a:buNone/>
            </a:pPr>
            <a:r>
              <a:rPr lang="en-GB" sz="2000" b="0" i="0" u="none" strike="noStrike" cap="none" dirty="0">
                <a:solidFill>
                  <a:srgbClr val="000000"/>
                </a:solidFill>
                <a:latin typeface="Calibri"/>
                <a:ea typeface="Calibri"/>
                <a:cs typeface="Calibri"/>
                <a:sym typeface="Calibri"/>
              </a:rPr>
              <a:t>reflective material, with appropriate cuts and folds. The pot or a double black-coloured metal container is covered with a glass casing. </a:t>
            </a:r>
            <a:endParaRPr dirty="0"/>
          </a:p>
          <a:p>
            <a:pPr marL="342900" marR="0" lvl="0" indent="-342900" algn="l" rtl="0">
              <a:lnSpc>
                <a:spcPct val="150000"/>
              </a:lnSpc>
              <a:spcBef>
                <a:spcPts val="2400"/>
              </a:spcBef>
              <a:spcAft>
                <a:spcPts val="0"/>
              </a:spcAft>
              <a:buClr>
                <a:srgbClr val="000000"/>
              </a:buClr>
              <a:buSzPts val="2000"/>
              <a:buFont typeface="Arial"/>
              <a:buAutoNum type="arabicPeriod"/>
            </a:pPr>
            <a:r>
              <a:rPr lang="en-GB" sz="2000" b="1" i="0" u="none" strike="noStrike" cap="none" dirty="0">
                <a:solidFill>
                  <a:srgbClr val="000000"/>
                </a:solidFill>
                <a:latin typeface="Calibri"/>
                <a:ea typeface="Calibri"/>
                <a:cs typeface="Calibri"/>
                <a:sym typeface="Calibri"/>
              </a:rPr>
              <a:t>Box Preparation</a:t>
            </a:r>
            <a:r>
              <a:rPr lang="en-GB" sz="2000" b="0" i="0" u="none" strike="noStrike" cap="none" dirty="0">
                <a:solidFill>
                  <a:srgbClr val="000000"/>
                </a:solidFill>
                <a:latin typeface="Calibri"/>
                <a:ea typeface="Calibri"/>
                <a:cs typeface="Calibri"/>
                <a:sym typeface="Calibri"/>
              </a:rPr>
              <a:t>: Take the larger cardboard box and line the inside with aluminium foil. This will reflect sunlight towards the inside of the oven, increasing heat. Secure the foil with tape.</a:t>
            </a:r>
            <a:endParaRPr sz="2000" b="0" i="0" u="none" strike="noStrike" cap="none" dirty="0">
              <a:solidFill>
                <a:srgbClr val="000000"/>
              </a:solidFill>
              <a:latin typeface="Arial"/>
              <a:ea typeface="Arial"/>
              <a:cs typeface="Arial"/>
              <a:sym typeface="Arial"/>
            </a:endParaRPr>
          </a:p>
          <a:p>
            <a:pPr marL="342900" marR="0" lvl="0" indent="-342900" algn="l" rtl="0">
              <a:lnSpc>
                <a:spcPct val="150000"/>
              </a:lnSpc>
              <a:spcBef>
                <a:spcPts val="0"/>
              </a:spcBef>
              <a:spcAft>
                <a:spcPts val="0"/>
              </a:spcAft>
              <a:buClr>
                <a:srgbClr val="000000"/>
              </a:buClr>
              <a:buSzPts val="2000"/>
              <a:buFont typeface="Arial"/>
              <a:buAutoNum type="arabicPeriod"/>
            </a:pPr>
            <a:r>
              <a:rPr lang="en-GB" sz="2000" b="1" i="0" u="none" strike="noStrike" cap="none" dirty="0">
                <a:solidFill>
                  <a:srgbClr val="000000"/>
                </a:solidFill>
                <a:latin typeface="Calibri"/>
                <a:ea typeface="Calibri"/>
                <a:cs typeface="Calibri"/>
                <a:sym typeface="Calibri"/>
              </a:rPr>
              <a:t>Transparent Cover</a:t>
            </a:r>
            <a:r>
              <a:rPr lang="en-GB" sz="2000" b="0" i="0" u="none" strike="noStrike" cap="none" dirty="0">
                <a:solidFill>
                  <a:srgbClr val="000000"/>
                </a:solidFill>
                <a:latin typeface="Calibri"/>
                <a:ea typeface="Calibri"/>
                <a:cs typeface="Calibri"/>
                <a:sym typeface="Calibri"/>
              </a:rPr>
              <a:t>: Cut an opening in the box’s lid, leaving about a 5 cm border. Cover the opening with plastic wrap or a piece of glass. This step allows sunlight to enter the oven while trapping the heat inside.</a:t>
            </a:r>
            <a:endParaRPr sz="2000" b="0" i="0" u="none" strike="noStrike" cap="none" dirty="0">
              <a:solidFill>
                <a:srgbClr val="000000"/>
              </a:solidFill>
              <a:latin typeface="Arial"/>
              <a:ea typeface="Arial"/>
              <a:cs typeface="Arial"/>
              <a:sym typeface="Arial"/>
            </a:endParaRPr>
          </a:p>
          <a:p>
            <a:pPr marL="342900" marR="0" lvl="0" indent="-342900" algn="l" rtl="0">
              <a:lnSpc>
                <a:spcPct val="150000"/>
              </a:lnSpc>
              <a:spcBef>
                <a:spcPts val="0"/>
              </a:spcBef>
              <a:spcAft>
                <a:spcPts val="0"/>
              </a:spcAft>
              <a:buClr>
                <a:srgbClr val="000000"/>
              </a:buClr>
              <a:buSzPts val="2000"/>
              <a:buFont typeface="Arial"/>
              <a:buAutoNum type="arabicPeriod"/>
            </a:pPr>
            <a:r>
              <a:rPr lang="en-GB" sz="2000" b="1" i="0" u="none" strike="noStrike" cap="none" dirty="0">
                <a:solidFill>
                  <a:srgbClr val="000000"/>
                </a:solidFill>
                <a:latin typeface="Calibri"/>
                <a:ea typeface="Calibri"/>
                <a:cs typeface="Calibri"/>
                <a:sym typeface="Calibri"/>
              </a:rPr>
              <a:t>Placing the Second Box</a:t>
            </a:r>
            <a:r>
              <a:rPr lang="en-GB" sz="2000" b="0" i="0" u="none" strike="noStrike" cap="none" dirty="0">
                <a:solidFill>
                  <a:srgbClr val="000000"/>
                </a:solidFill>
                <a:latin typeface="Calibri"/>
                <a:ea typeface="Calibri"/>
                <a:cs typeface="Calibri"/>
                <a:sym typeface="Calibri"/>
              </a:rPr>
              <a:t>: Insert the smaller box inside the larger one. Line this box with aluminium foil as well, so that sunlight is reflected towards the food. At the bottom of the smaller box, place black paper or dark cardboard to absorb heat.</a:t>
            </a:r>
            <a:endParaRPr sz="2000" b="0" i="0" u="none" strike="noStrike" cap="none" dirty="0">
              <a:solidFill>
                <a:srgbClr val="000000"/>
              </a:solidFill>
              <a:latin typeface="Arial"/>
              <a:ea typeface="Arial"/>
              <a:cs typeface="Arial"/>
              <a:sym typeface="Arial"/>
            </a:endParaRPr>
          </a:p>
          <a:p>
            <a:pPr marL="342900" marR="0" lvl="0" indent="-342900" algn="l" rtl="0">
              <a:lnSpc>
                <a:spcPct val="150000"/>
              </a:lnSpc>
              <a:spcBef>
                <a:spcPts val="0"/>
              </a:spcBef>
              <a:spcAft>
                <a:spcPts val="0"/>
              </a:spcAft>
              <a:buClr>
                <a:srgbClr val="000000"/>
              </a:buClr>
              <a:buSzPts val="2000"/>
              <a:buFont typeface="Arial"/>
              <a:buAutoNum type="arabicPeriod"/>
            </a:pPr>
            <a:r>
              <a:rPr lang="en-GB" sz="2000" b="1" i="0" u="none" strike="noStrike" cap="none" dirty="0">
                <a:solidFill>
                  <a:srgbClr val="000000"/>
                </a:solidFill>
                <a:latin typeface="Calibri"/>
                <a:ea typeface="Calibri"/>
                <a:cs typeface="Calibri"/>
                <a:sym typeface="Calibri"/>
              </a:rPr>
              <a:t>Correct Angle</a:t>
            </a:r>
            <a:r>
              <a:rPr lang="en-GB" sz="2000" b="0" i="0" u="none" strike="noStrike" cap="none" dirty="0">
                <a:solidFill>
                  <a:srgbClr val="000000"/>
                </a:solidFill>
                <a:latin typeface="Calibri"/>
                <a:ea typeface="Calibri"/>
                <a:cs typeface="Calibri"/>
                <a:sym typeface="Calibri"/>
              </a:rPr>
              <a:t>: Place the oven in an area where it will receive the most direct sunlight possible. You can tilt it using makeshift supports to get the optimal angle towards the sun.</a:t>
            </a:r>
            <a:endParaRPr sz="2000" b="0" i="0" u="none" strike="noStrike" cap="none" dirty="0">
              <a:solidFill>
                <a:srgbClr val="000000"/>
              </a:solidFill>
              <a:latin typeface="Arial"/>
              <a:ea typeface="Arial"/>
              <a:cs typeface="Arial"/>
              <a:sym typeface="Arial"/>
            </a:endParaRPr>
          </a:p>
          <a:p>
            <a:pPr marL="0" marR="0" lvl="0" indent="0" algn="l" rtl="0">
              <a:lnSpc>
                <a:spcPct val="150000"/>
              </a:lnSpc>
              <a:spcBef>
                <a:spcPts val="2400"/>
              </a:spcBef>
              <a:spcAft>
                <a:spcPts val="1200"/>
              </a:spcAft>
              <a:buNone/>
            </a:pPr>
            <a:endParaRPr sz="2000" b="1" i="0" u="none" strike="noStrike" cap="none" dirty="0">
              <a:solidFill>
                <a:schemeClr val="dk1"/>
              </a:solidFill>
              <a:latin typeface="Helvetica Neue"/>
              <a:ea typeface="Helvetica Neue"/>
              <a:cs typeface="Helvetica Neue"/>
              <a:sym typeface="Helvetica Neue"/>
            </a:endParaRPr>
          </a:p>
        </p:txBody>
      </p:sp>
      <p:pic>
        <p:nvPicPr>
          <p:cNvPr id="293" name="Google Shape;293;p30"/>
          <p:cNvPicPr preferRelativeResize="0"/>
          <p:nvPr/>
        </p:nvPicPr>
        <p:blipFill rotWithShape="1">
          <a:blip r:embed="rId3">
            <a:alphaModFix/>
          </a:blip>
          <a:srcRect/>
          <a:stretch/>
        </p:blipFill>
        <p:spPr>
          <a:xfrm>
            <a:off x="11673840" y="1472623"/>
            <a:ext cx="5475923" cy="2870777"/>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Google Shape;298;p31"/>
          <p:cNvSpPr txBox="1"/>
          <p:nvPr/>
        </p:nvSpPr>
        <p:spPr>
          <a:xfrm>
            <a:off x="838199" y="2285140"/>
            <a:ext cx="16535401" cy="5231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GB" sz="2800" b="1" i="0" u="none" strike="noStrike" cap="none">
                <a:solidFill>
                  <a:srgbClr val="0B6922"/>
                </a:solidFill>
                <a:latin typeface="Calibri"/>
                <a:ea typeface="Calibri"/>
                <a:cs typeface="Calibri"/>
                <a:sym typeface="Calibri"/>
              </a:rPr>
              <a:t>Unit 5 - DIY: how to build a Solar kitchen </a:t>
            </a:r>
            <a:endParaRPr/>
          </a:p>
        </p:txBody>
      </p:sp>
      <p:sp>
        <p:nvSpPr>
          <p:cNvPr id="299" name="Google Shape;299;p31"/>
          <p:cNvSpPr txBox="1"/>
          <p:nvPr/>
        </p:nvSpPr>
        <p:spPr>
          <a:xfrm>
            <a:off x="838199" y="2630154"/>
            <a:ext cx="13182600" cy="7940595"/>
          </a:xfrm>
          <a:prstGeom prst="rect">
            <a:avLst/>
          </a:prstGeom>
          <a:noFill/>
          <a:ln>
            <a:noFill/>
          </a:ln>
        </p:spPr>
        <p:txBody>
          <a:bodyPr spcFirstLastPara="1" wrap="square" lIns="91425" tIns="45700" rIns="91425" bIns="45700" anchor="t" anchorCtr="0">
            <a:spAutoFit/>
          </a:bodyPr>
          <a:lstStyle/>
          <a:p>
            <a:pPr marL="0" marR="0" lvl="0" indent="0" algn="l" rtl="0">
              <a:lnSpc>
                <a:spcPct val="115000"/>
              </a:lnSpc>
              <a:spcBef>
                <a:spcPts val="1200"/>
              </a:spcBef>
              <a:spcAft>
                <a:spcPts val="0"/>
              </a:spcAft>
              <a:buNone/>
            </a:pPr>
            <a:r>
              <a:rPr lang="en-GB" sz="2000" b="1" i="0" u="none" strike="noStrike" cap="none" dirty="0">
                <a:solidFill>
                  <a:srgbClr val="000000"/>
                </a:solidFill>
                <a:latin typeface="Calibri"/>
                <a:ea typeface="Calibri"/>
                <a:cs typeface="Calibri"/>
                <a:sym typeface="Calibri"/>
              </a:rPr>
              <a:t>Section 4: How to Use </a:t>
            </a:r>
            <a:r>
              <a:rPr lang="en-GB" sz="2000" b="1" i="0" u="sng" strike="noStrike" cap="none" dirty="0">
                <a:solidFill>
                  <a:srgbClr val="000000"/>
                </a:solidFill>
                <a:latin typeface="Calibri"/>
                <a:ea typeface="Calibri"/>
                <a:cs typeface="Calibri"/>
                <a:sym typeface="Calibri"/>
              </a:rPr>
              <a:t>a</a:t>
            </a:r>
            <a:r>
              <a:rPr lang="en-GB" sz="2000" b="1" i="0" u="none" strike="noStrike" cap="none" dirty="0">
                <a:solidFill>
                  <a:srgbClr val="000000"/>
                </a:solidFill>
                <a:latin typeface="Calibri"/>
                <a:ea typeface="Calibri"/>
                <a:cs typeface="Calibri"/>
                <a:sym typeface="Calibri"/>
              </a:rPr>
              <a:t> Solar Oven </a:t>
            </a:r>
            <a:endParaRPr dirty="0"/>
          </a:p>
          <a:p>
            <a:pPr marL="0" marR="0" lvl="0" indent="0" algn="l" rtl="0">
              <a:lnSpc>
                <a:spcPct val="150000"/>
              </a:lnSpc>
              <a:spcBef>
                <a:spcPts val="1200"/>
              </a:spcBef>
              <a:spcAft>
                <a:spcPts val="0"/>
              </a:spcAft>
              <a:buNone/>
            </a:pPr>
            <a:r>
              <a:rPr lang="en-GB" sz="2000" b="0" i="0" u="none" strike="noStrike" cap="none" dirty="0">
                <a:solidFill>
                  <a:srgbClr val="000000"/>
                </a:solidFill>
                <a:latin typeface="Calibri"/>
                <a:ea typeface="Calibri"/>
                <a:cs typeface="Calibri"/>
                <a:sym typeface="Calibri"/>
              </a:rPr>
              <a:t>Building a solar oven is a simple project that lets you discover solar energy in a practical way. Not only will you </a:t>
            </a:r>
            <a:r>
              <a:rPr lang="en-GB" sz="2000" b="1" i="0" u="none" strike="noStrike" cap="none" dirty="0">
                <a:solidFill>
                  <a:srgbClr val="000000"/>
                </a:solidFill>
                <a:latin typeface="Calibri"/>
                <a:ea typeface="Calibri"/>
                <a:cs typeface="Calibri"/>
                <a:sym typeface="Calibri"/>
              </a:rPr>
              <a:t>save resources</a:t>
            </a:r>
            <a:r>
              <a:rPr lang="en-GB" sz="2000" b="0" i="0" u="none" strike="noStrike" cap="none" dirty="0">
                <a:solidFill>
                  <a:srgbClr val="000000"/>
                </a:solidFill>
                <a:latin typeface="Calibri"/>
                <a:ea typeface="Calibri"/>
                <a:cs typeface="Calibri"/>
                <a:sym typeface="Calibri"/>
              </a:rPr>
              <a:t>, but you’ll also help reduce your family’s environmental impact. Put what you’ve learned into practice and engage your community in promoting sustainable solutions. </a:t>
            </a:r>
            <a:endParaRPr dirty="0"/>
          </a:p>
          <a:p>
            <a:pPr marL="342900" marR="0" lvl="0" indent="-342900" algn="l" rtl="0">
              <a:lnSpc>
                <a:spcPct val="115000"/>
              </a:lnSpc>
              <a:spcBef>
                <a:spcPts val="1200"/>
              </a:spcBef>
              <a:spcAft>
                <a:spcPts val="0"/>
              </a:spcAft>
              <a:buClr>
                <a:srgbClr val="000000"/>
              </a:buClr>
              <a:buSzPts val="2000"/>
              <a:buFont typeface="Arial"/>
              <a:buChar char="●"/>
            </a:pPr>
            <a:r>
              <a:rPr lang="en-GB" sz="2000" b="0" i="0" u="none" strike="noStrike" cap="none" dirty="0">
                <a:solidFill>
                  <a:srgbClr val="000000"/>
                </a:solidFill>
                <a:latin typeface="Calibri"/>
                <a:ea typeface="Calibri"/>
                <a:cs typeface="Calibri"/>
                <a:sym typeface="Calibri"/>
              </a:rPr>
              <a:t>Choose </a:t>
            </a:r>
            <a:r>
              <a:rPr lang="en-GB" sz="2000" b="1" i="0" u="none" strike="noStrike" cap="none" dirty="0">
                <a:solidFill>
                  <a:srgbClr val="000000"/>
                </a:solidFill>
                <a:latin typeface="Calibri"/>
                <a:ea typeface="Calibri"/>
                <a:cs typeface="Calibri"/>
                <a:sym typeface="Calibri"/>
              </a:rPr>
              <a:t>Suitable Foods</a:t>
            </a:r>
            <a:r>
              <a:rPr lang="en-GB" sz="2000" b="0" i="0" u="none" strike="noStrike" cap="none" dirty="0">
                <a:solidFill>
                  <a:srgbClr val="000000"/>
                </a:solidFill>
                <a:latin typeface="Calibri"/>
                <a:ea typeface="Calibri"/>
                <a:cs typeface="Calibri"/>
                <a:sym typeface="Calibri"/>
              </a:rPr>
              <a:t>: Solar ovens are perfect for slow-cooking dishes like rice, vegetables, bread, or cookies.</a:t>
            </a:r>
            <a:endParaRPr sz="2000" b="0" i="0" u="none" strike="noStrike" cap="none" dirty="0">
              <a:solidFill>
                <a:srgbClr val="000000"/>
              </a:solidFill>
              <a:latin typeface="Calibri"/>
              <a:ea typeface="Calibri"/>
              <a:cs typeface="Calibri"/>
              <a:sym typeface="Calibri"/>
            </a:endParaRPr>
          </a:p>
          <a:p>
            <a:pPr marL="342900" marR="0" lvl="0" indent="-342900" algn="l" rtl="0">
              <a:lnSpc>
                <a:spcPct val="115000"/>
              </a:lnSpc>
              <a:spcBef>
                <a:spcPts val="0"/>
              </a:spcBef>
              <a:spcAft>
                <a:spcPts val="0"/>
              </a:spcAft>
              <a:buClr>
                <a:srgbClr val="000000"/>
              </a:buClr>
              <a:buSzPts val="2000"/>
              <a:buFont typeface="Arial"/>
              <a:buChar char="●"/>
            </a:pPr>
            <a:r>
              <a:rPr lang="en-GB" sz="2000" b="1" i="0" u="none" strike="noStrike" cap="none" dirty="0">
                <a:solidFill>
                  <a:srgbClr val="000000"/>
                </a:solidFill>
                <a:latin typeface="Calibri"/>
                <a:ea typeface="Calibri"/>
                <a:cs typeface="Calibri"/>
                <a:sym typeface="Calibri"/>
              </a:rPr>
              <a:t>Cooking Times</a:t>
            </a:r>
            <a:r>
              <a:rPr lang="en-GB" sz="2000" b="0" i="0" u="none" strike="noStrike" cap="none" dirty="0">
                <a:solidFill>
                  <a:srgbClr val="000000"/>
                </a:solidFill>
                <a:latin typeface="Calibri"/>
                <a:ea typeface="Calibri"/>
                <a:cs typeface="Calibri"/>
                <a:sym typeface="Calibri"/>
              </a:rPr>
              <a:t>: The cooking time will depend on the intensity of sunlight. The more sun there is, the faster the oven will heat up.</a:t>
            </a:r>
            <a:endParaRPr sz="2000" b="0" i="0" u="none" strike="noStrike" cap="none" dirty="0">
              <a:solidFill>
                <a:srgbClr val="000000"/>
              </a:solidFill>
              <a:latin typeface="Calibri"/>
              <a:ea typeface="Calibri"/>
              <a:cs typeface="Calibri"/>
              <a:sym typeface="Calibri"/>
            </a:endParaRPr>
          </a:p>
          <a:p>
            <a:pPr marL="342900" marR="0" lvl="0" indent="-342900" algn="l" rtl="0">
              <a:lnSpc>
                <a:spcPct val="115000"/>
              </a:lnSpc>
              <a:spcBef>
                <a:spcPts val="0"/>
              </a:spcBef>
              <a:spcAft>
                <a:spcPts val="0"/>
              </a:spcAft>
              <a:buClr>
                <a:srgbClr val="000000"/>
              </a:buClr>
              <a:buSzPts val="2000"/>
              <a:buFont typeface="Arial"/>
              <a:buChar char="●"/>
            </a:pPr>
            <a:r>
              <a:rPr lang="en-GB" sz="2000" b="1" i="0" u="none" strike="noStrike" cap="none" dirty="0">
                <a:solidFill>
                  <a:srgbClr val="000000"/>
                </a:solidFill>
                <a:latin typeface="Calibri"/>
                <a:ea typeface="Calibri"/>
                <a:cs typeface="Calibri"/>
                <a:sym typeface="Calibri"/>
              </a:rPr>
              <a:t>Measure the Temperature</a:t>
            </a:r>
            <a:r>
              <a:rPr lang="en-GB" sz="2000" b="0" i="0" u="none" strike="noStrike" cap="none" dirty="0">
                <a:solidFill>
                  <a:srgbClr val="000000"/>
                </a:solidFill>
                <a:latin typeface="Calibri"/>
                <a:ea typeface="Calibri"/>
                <a:cs typeface="Calibri"/>
                <a:sym typeface="Calibri"/>
              </a:rPr>
              <a:t>: If you have a thermometer, you can monitor the oven’s internal temperature. A good solar oven usually reaches between 70°C and 120°C.</a:t>
            </a:r>
            <a:endParaRPr dirty="0"/>
          </a:p>
          <a:p>
            <a:pPr marL="0" marR="0" lvl="0" indent="0" algn="l" rtl="0">
              <a:lnSpc>
                <a:spcPct val="115000"/>
              </a:lnSpc>
              <a:spcBef>
                <a:spcPts val="1200"/>
              </a:spcBef>
              <a:spcAft>
                <a:spcPts val="0"/>
              </a:spcAft>
              <a:buNone/>
            </a:pPr>
            <a:r>
              <a:rPr lang="en-GB" sz="2000" b="1" i="0" u="none" strike="noStrike" cap="none" dirty="0">
                <a:solidFill>
                  <a:srgbClr val="000000"/>
                </a:solidFill>
                <a:latin typeface="Calibri"/>
                <a:ea typeface="Calibri"/>
                <a:cs typeface="Calibri"/>
                <a:sym typeface="Calibri"/>
              </a:rPr>
              <a:t>Section 5: Advantages of a Solar Oven</a:t>
            </a:r>
            <a:endParaRPr sz="2000" b="0" i="0" u="none" strike="noStrike" cap="none" dirty="0">
              <a:solidFill>
                <a:srgbClr val="000000"/>
              </a:solidFill>
              <a:latin typeface="Calibri"/>
              <a:ea typeface="Calibri"/>
              <a:cs typeface="Calibri"/>
              <a:sym typeface="Calibri"/>
            </a:endParaRPr>
          </a:p>
          <a:p>
            <a:pPr marL="342900" marR="0" lvl="0" indent="-342900" algn="l" rtl="0">
              <a:lnSpc>
                <a:spcPct val="150000"/>
              </a:lnSpc>
              <a:spcBef>
                <a:spcPts val="2400"/>
              </a:spcBef>
              <a:spcAft>
                <a:spcPts val="0"/>
              </a:spcAft>
              <a:buClr>
                <a:srgbClr val="000000"/>
              </a:buClr>
              <a:buSzPts val="2000"/>
              <a:buFont typeface="Arial"/>
              <a:buChar char="●"/>
            </a:pPr>
            <a:r>
              <a:rPr lang="en-GB" sz="2000" b="1" i="0" u="none" strike="noStrike" cap="none" dirty="0">
                <a:solidFill>
                  <a:srgbClr val="000000"/>
                </a:solidFill>
                <a:latin typeface="Calibri"/>
                <a:ea typeface="Calibri"/>
                <a:cs typeface="Calibri"/>
                <a:sym typeface="Calibri"/>
              </a:rPr>
              <a:t>Sustainable</a:t>
            </a:r>
            <a:r>
              <a:rPr lang="en-GB" sz="2000" b="0" i="0" u="none" strike="noStrike" cap="none" dirty="0">
                <a:solidFill>
                  <a:srgbClr val="000000"/>
                </a:solidFill>
                <a:latin typeface="Calibri"/>
                <a:ea typeface="Calibri"/>
                <a:cs typeface="Calibri"/>
                <a:sym typeface="Calibri"/>
              </a:rPr>
              <a:t>: It doesn’t require fossil fuels, reducing environmental impact.</a:t>
            </a:r>
            <a:endParaRPr sz="2000" b="0" i="0" u="none" strike="noStrike" cap="none" dirty="0">
              <a:solidFill>
                <a:srgbClr val="000000"/>
              </a:solidFill>
              <a:latin typeface="Calibri"/>
              <a:ea typeface="Calibri"/>
              <a:cs typeface="Calibri"/>
              <a:sym typeface="Calibri"/>
            </a:endParaRPr>
          </a:p>
          <a:p>
            <a:pPr marL="342900" marR="0" lvl="0" indent="-342900" algn="l" rtl="0">
              <a:lnSpc>
                <a:spcPct val="150000"/>
              </a:lnSpc>
              <a:spcBef>
                <a:spcPts val="0"/>
              </a:spcBef>
              <a:spcAft>
                <a:spcPts val="0"/>
              </a:spcAft>
              <a:buClr>
                <a:srgbClr val="000000"/>
              </a:buClr>
              <a:buSzPts val="2000"/>
              <a:buFont typeface="Arial"/>
              <a:buChar char="●"/>
            </a:pPr>
            <a:r>
              <a:rPr lang="en-GB" sz="2000" b="1" i="0" u="none" strike="noStrike" cap="none" dirty="0">
                <a:solidFill>
                  <a:srgbClr val="000000"/>
                </a:solidFill>
                <a:latin typeface="Calibri"/>
                <a:ea typeface="Calibri"/>
                <a:cs typeface="Calibri"/>
                <a:sym typeface="Calibri"/>
              </a:rPr>
              <a:t>Cost-Effective</a:t>
            </a:r>
            <a:r>
              <a:rPr lang="en-GB" sz="2000" b="0" i="0" u="none" strike="noStrike" cap="none" dirty="0">
                <a:solidFill>
                  <a:srgbClr val="000000"/>
                </a:solidFill>
                <a:latin typeface="Calibri"/>
                <a:ea typeface="Calibri"/>
                <a:cs typeface="Calibri"/>
                <a:sym typeface="Calibri"/>
              </a:rPr>
              <a:t>: You can build it with recycled materials and don’t need electricity or gas.</a:t>
            </a:r>
            <a:endParaRPr sz="2000" b="0" i="0" u="none" strike="noStrike" cap="none" dirty="0">
              <a:solidFill>
                <a:srgbClr val="000000"/>
              </a:solidFill>
              <a:latin typeface="Calibri"/>
              <a:ea typeface="Calibri"/>
              <a:cs typeface="Calibri"/>
              <a:sym typeface="Calibri"/>
            </a:endParaRPr>
          </a:p>
          <a:p>
            <a:pPr marL="342900" marR="0" lvl="0" indent="-342900" algn="l" rtl="0">
              <a:lnSpc>
                <a:spcPct val="150000"/>
              </a:lnSpc>
              <a:spcBef>
                <a:spcPts val="0"/>
              </a:spcBef>
              <a:spcAft>
                <a:spcPts val="0"/>
              </a:spcAft>
              <a:buClr>
                <a:srgbClr val="000000"/>
              </a:buClr>
              <a:buSzPts val="2000"/>
              <a:buFont typeface="Arial"/>
              <a:buChar char="●"/>
            </a:pPr>
            <a:r>
              <a:rPr lang="en-GB" sz="2000" b="1" i="0" u="none" strike="noStrike" cap="none" dirty="0">
                <a:solidFill>
                  <a:srgbClr val="000000"/>
                </a:solidFill>
                <a:latin typeface="Calibri"/>
                <a:ea typeface="Calibri"/>
                <a:cs typeface="Calibri"/>
                <a:sym typeface="Calibri"/>
              </a:rPr>
              <a:t>Easy to Build </a:t>
            </a:r>
            <a:r>
              <a:rPr lang="en-GB" sz="2000" b="0" i="0" u="none" strike="noStrike" cap="none" dirty="0">
                <a:solidFill>
                  <a:srgbClr val="000000"/>
                </a:solidFill>
                <a:latin typeface="Calibri"/>
                <a:ea typeface="Calibri"/>
                <a:cs typeface="Calibri"/>
                <a:sym typeface="Calibri"/>
              </a:rPr>
              <a:t>and Use: You can involve the whole family in the project</a:t>
            </a:r>
            <a:endParaRPr sz="2000" b="0" i="0" u="none" strike="noStrike" cap="none" dirty="0">
              <a:solidFill>
                <a:srgbClr val="000000"/>
              </a:solidFill>
              <a:latin typeface="Calibri"/>
              <a:ea typeface="Calibri"/>
              <a:cs typeface="Calibri"/>
              <a:sym typeface="Calibri"/>
            </a:endParaRPr>
          </a:p>
          <a:p>
            <a:pPr marL="342900" marR="0" lvl="0" indent="-215900" algn="l" rtl="0">
              <a:lnSpc>
                <a:spcPct val="115000"/>
              </a:lnSpc>
              <a:spcBef>
                <a:spcPts val="1200"/>
              </a:spcBef>
              <a:spcAft>
                <a:spcPts val="0"/>
              </a:spcAft>
              <a:buClr>
                <a:srgbClr val="000000"/>
              </a:buClr>
              <a:buSzPts val="2000"/>
              <a:buFont typeface="Arial"/>
              <a:buNone/>
            </a:pPr>
            <a:endParaRPr sz="2000" b="0" i="0" u="none" strike="noStrike" cap="none" dirty="0">
              <a:solidFill>
                <a:srgbClr val="000000"/>
              </a:solidFill>
              <a:latin typeface="Calibri"/>
              <a:ea typeface="Calibri"/>
              <a:cs typeface="Calibri"/>
              <a:sym typeface="Calibri"/>
            </a:endParaRPr>
          </a:p>
          <a:p>
            <a:pPr marL="0" marR="0" lvl="0" indent="0" algn="l" rtl="0">
              <a:lnSpc>
                <a:spcPct val="115000"/>
              </a:lnSpc>
              <a:spcBef>
                <a:spcPts val="2400"/>
              </a:spcBef>
              <a:spcAft>
                <a:spcPts val="1200"/>
              </a:spcAft>
              <a:buNone/>
            </a:pPr>
            <a:br>
              <a:rPr lang="en-GB" sz="2000" b="1" i="0" u="none" strike="noStrike" cap="none" dirty="0">
                <a:solidFill>
                  <a:srgbClr val="000000"/>
                </a:solidFill>
                <a:latin typeface="Calibri"/>
                <a:ea typeface="Calibri"/>
                <a:cs typeface="Calibri"/>
                <a:sym typeface="Calibri"/>
              </a:rPr>
            </a:br>
            <a:endParaRPr sz="2000" b="1" i="0" u="none" strike="noStrike" cap="none" dirty="0">
              <a:solidFill>
                <a:schemeClr val="dk1"/>
              </a:solidFill>
              <a:latin typeface="Calibri"/>
              <a:ea typeface="Calibri"/>
              <a:cs typeface="Calibri"/>
              <a:sym typeface="Calibri"/>
            </a:endParaRPr>
          </a:p>
        </p:txBody>
      </p:sp>
      <p:pic>
        <p:nvPicPr>
          <p:cNvPr id="300" name="Google Shape;300;p31"/>
          <p:cNvPicPr preferRelativeResize="0"/>
          <p:nvPr/>
        </p:nvPicPr>
        <p:blipFill rotWithShape="1">
          <a:blip r:embed="rId3">
            <a:alphaModFix/>
          </a:blip>
          <a:srcRect/>
          <a:stretch/>
        </p:blipFill>
        <p:spPr>
          <a:xfrm>
            <a:off x="14097000" y="3170498"/>
            <a:ext cx="3171669" cy="2630695"/>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Google Shape;305;p32"/>
          <p:cNvSpPr txBox="1"/>
          <p:nvPr/>
        </p:nvSpPr>
        <p:spPr>
          <a:xfrm>
            <a:off x="838199" y="2629911"/>
            <a:ext cx="16535401" cy="5231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GB" sz="2800" b="1" i="0" u="none" strike="noStrike" cap="none">
                <a:solidFill>
                  <a:srgbClr val="0B6922"/>
                </a:solidFill>
                <a:latin typeface="Calibri"/>
                <a:ea typeface="Calibri"/>
                <a:cs typeface="Calibri"/>
                <a:sym typeface="Calibri"/>
              </a:rPr>
              <a:t>Unit 5 - DIY: how to build a Solar kitchen </a:t>
            </a:r>
            <a:endParaRPr/>
          </a:p>
        </p:txBody>
      </p:sp>
      <p:sp>
        <p:nvSpPr>
          <p:cNvPr id="306" name="Google Shape;306;p32"/>
          <p:cNvSpPr txBox="1"/>
          <p:nvPr/>
        </p:nvSpPr>
        <p:spPr>
          <a:xfrm>
            <a:off x="914400" y="3619500"/>
            <a:ext cx="13182600" cy="4585830"/>
          </a:xfrm>
          <a:prstGeom prst="rect">
            <a:avLst/>
          </a:prstGeom>
          <a:noFill/>
          <a:ln>
            <a:noFill/>
          </a:ln>
        </p:spPr>
        <p:txBody>
          <a:bodyPr spcFirstLastPara="1" wrap="square" lIns="91425" tIns="45700" rIns="91425" bIns="45700" anchor="t" anchorCtr="0">
            <a:spAutoFit/>
          </a:bodyPr>
          <a:lstStyle/>
          <a:p>
            <a:pPr marL="0" marR="0" lvl="0" indent="0" algn="l" rtl="0">
              <a:lnSpc>
                <a:spcPct val="115000"/>
              </a:lnSpc>
              <a:spcBef>
                <a:spcPts val="1200"/>
              </a:spcBef>
              <a:spcAft>
                <a:spcPts val="0"/>
              </a:spcAft>
              <a:buNone/>
            </a:pPr>
            <a:r>
              <a:rPr lang="en-GB" sz="2000" b="1" i="0" u="none" strike="noStrike" cap="none" dirty="0">
                <a:solidFill>
                  <a:srgbClr val="000000"/>
                </a:solidFill>
                <a:latin typeface="Calibri"/>
                <a:ea typeface="Calibri"/>
                <a:cs typeface="Calibri"/>
                <a:sym typeface="Calibri"/>
              </a:rPr>
              <a:t>Section 6: Practical Tips and Maintenance</a:t>
            </a:r>
            <a:endParaRPr sz="2000" b="0" i="0" u="none" strike="noStrike" cap="none" dirty="0">
              <a:solidFill>
                <a:srgbClr val="000000"/>
              </a:solidFill>
              <a:latin typeface="Calibri"/>
              <a:ea typeface="Calibri"/>
              <a:cs typeface="Calibri"/>
              <a:sym typeface="Calibri"/>
            </a:endParaRPr>
          </a:p>
          <a:p>
            <a:pPr marL="342900" marR="0" lvl="0" indent="-342900" algn="l" rtl="0">
              <a:lnSpc>
                <a:spcPct val="150000"/>
              </a:lnSpc>
              <a:spcBef>
                <a:spcPts val="2400"/>
              </a:spcBef>
              <a:spcAft>
                <a:spcPts val="0"/>
              </a:spcAft>
              <a:buClr>
                <a:srgbClr val="000000"/>
              </a:buClr>
              <a:buSzPts val="2000"/>
              <a:buFont typeface="Arial"/>
              <a:buChar char="●"/>
            </a:pPr>
            <a:r>
              <a:rPr lang="en-GB" sz="2000" b="0" i="0" u="none" strike="noStrike" cap="none" dirty="0">
                <a:solidFill>
                  <a:srgbClr val="000000"/>
                </a:solidFill>
                <a:latin typeface="Calibri"/>
                <a:ea typeface="Calibri"/>
                <a:cs typeface="Calibri"/>
                <a:sym typeface="Calibri"/>
              </a:rPr>
              <a:t>Cleaning: Keep the glass or plastic wrap clean to ensure the oven’s maximum efficiency.</a:t>
            </a:r>
            <a:endParaRPr sz="2000" b="0" i="0" u="none" strike="noStrike" cap="none" dirty="0">
              <a:solidFill>
                <a:srgbClr val="000000"/>
              </a:solidFill>
              <a:latin typeface="Calibri"/>
              <a:ea typeface="Calibri"/>
              <a:cs typeface="Calibri"/>
              <a:sym typeface="Calibri"/>
            </a:endParaRPr>
          </a:p>
          <a:p>
            <a:pPr marL="342900" marR="0" lvl="0" indent="-342900" algn="l" rtl="0">
              <a:lnSpc>
                <a:spcPct val="150000"/>
              </a:lnSpc>
              <a:spcBef>
                <a:spcPts val="0"/>
              </a:spcBef>
              <a:spcAft>
                <a:spcPts val="0"/>
              </a:spcAft>
              <a:buClr>
                <a:srgbClr val="000000"/>
              </a:buClr>
              <a:buSzPts val="2000"/>
              <a:buFont typeface="Arial"/>
              <a:buChar char="●"/>
            </a:pPr>
            <a:r>
              <a:rPr lang="en-GB" sz="2000" b="0" i="0" u="none" strike="noStrike" cap="none" dirty="0">
                <a:solidFill>
                  <a:srgbClr val="000000"/>
                </a:solidFill>
                <a:latin typeface="Calibri"/>
                <a:ea typeface="Calibri"/>
                <a:cs typeface="Calibri"/>
                <a:sym typeface="Calibri"/>
              </a:rPr>
              <a:t>Repairs: If the foil gets damaged, replace it to maintain the reflective effect.</a:t>
            </a:r>
            <a:endParaRPr sz="2000" b="0" i="0" u="none" strike="noStrike" cap="none" dirty="0">
              <a:solidFill>
                <a:srgbClr val="000000"/>
              </a:solidFill>
              <a:latin typeface="Calibri"/>
              <a:ea typeface="Calibri"/>
              <a:cs typeface="Calibri"/>
              <a:sym typeface="Calibri"/>
            </a:endParaRPr>
          </a:p>
          <a:p>
            <a:pPr marL="342900" marR="0" lvl="0" indent="-342900" algn="l" rtl="0">
              <a:lnSpc>
                <a:spcPct val="150000"/>
              </a:lnSpc>
              <a:spcBef>
                <a:spcPts val="0"/>
              </a:spcBef>
              <a:spcAft>
                <a:spcPts val="0"/>
              </a:spcAft>
              <a:buClr>
                <a:srgbClr val="000000"/>
              </a:buClr>
              <a:buSzPts val="2000"/>
              <a:buFont typeface="Arial"/>
              <a:buChar char="●"/>
            </a:pPr>
            <a:r>
              <a:rPr lang="en-GB" sz="2000" b="0" i="0" u="none" strike="noStrike" cap="none" dirty="0">
                <a:solidFill>
                  <a:srgbClr val="000000"/>
                </a:solidFill>
                <a:latin typeface="Calibri"/>
                <a:ea typeface="Calibri"/>
                <a:cs typeface="Calibri"/>
                <a:sym typeface="Calibri"/>
              </a:rPr>
              <a:t>Storage: Store the oven in a dry place when not in use to avoid moisture damage.</a:t>
            </a:r>
            <a:endParaRPr sz="2000" b="0" i="0" u="none" strike="noStrike" cap="none" dirty="0">
              <a:solidFill>
                <a:srgbClr val="000000"/>
              </a:solidFill>
              <a:latin typeface="Calibri"/>
              <a:ea typeface="Calibri"/>
              <a:cs typeface="Calibri"/>
              <a:sym typeface="Calibri"/>
            </a:endParaRPr>
          </a:p>
          <a:p>
            <a:pPr marL="342900" marR="0" lvl="0" indent="-342900" algn="l" rtl="0">
              <a:lnSpc>
                <a:spcPct val="150000"/>
              </a:lnSpc>
              <a:spcBef>
                <a:spcPts val="1200"/>
              </a:spcBef>
              <a:spcAft>
                <a:spcPts val="0"/>
              </a:spcAft>
              <a:buClr>
                <a:srgbClr val="000000"/>
              </a:buClr>
              <a:buSzPts val="2000"/>
              <a:buFont typeface="Arial"/>
              <a:buChar char="●"/>
            </a:pPr>
            <a:r>
              <a:rPr lang="en-GB" sz="2000" b="0" i="0" u="none" strike="noStrike" cap="none" dirty="0">
                <a:solidFill>
                  <a:srgbClr val="000000"/>
                </a:solidFill>
                <a:latin typeface="Calibri"/>
                <a:ea typeface="Calibri"/>
                <a:cs typeface="Calibri"/>
                <a:sym typeface="Calibri"/>
              </a:rPr>
              <a:t>Storage: Store the oven in a dry place when not in use to avoid moisture damage.</a:t>
            </a:r>
            <a:endParaRPr sz="2000" b="0" i="0" u="none" strike="noStrike" cap="none" dirty="0">
              <a:solidFill>
                <a:srgbClr val="000000"/>
              </a:solidFill>
              <a:latin typeface="Calibri"/>
              <a:ea typeface="Calibri"/>
              <a:cs typeface="Calibri"/>
              <a:sym typeface="Calibri"/>
            </a:endParaRPr>
          </a:p>
          <a:p>
            <a:pPr marL="342900" marR="0" lvl="0" indent="-215900" algn="l" rtl="0">
              <a:lnSpc>
                <a:spcPct val="115000"/>
              </a:lnSpc>
              <a:spcBef>
                <a:spcPts val="1200"/>
              </a:spcBef>
              <a:spcAft>
                <a:spcPts val="0"/>
              </a:spcAft>
              <a:buClr>
                <a:srgbClr val="000000"/>
              </a:buClr>
              <a:buSzPts val="2000"/>
              <a:buFont typeface="Arial"/>
              <a:buNone/>
            </a:pPr>
            <a:endParaRPr sz="2000" b="0" i="0" u="none" strike="noStrike" cap="none" dirty="0">
              <a:solidFill>
                <a:srgbClr val="000000"/>
              </a:solidFill>
              <a:latin typeface="Calibri"/>
              <a:ea typeface="Calibri"/>
              <a:cs typeface="Calibri"/>
              <a:sym typeface="Calibri"/>
            </a:endParaRPr>
          </a:p>
          <a:p>
            <a:pPr marL="0" marR="0" lvl="0" indent="0" algn="l" rtl="0">
              <a:lnSpc>
                <a:spcPct val="115000"/>
              </a:lnSpc>
              <a:spcBef>
                <a:spcPts val="2400"/>
              </a:spcBef>
              <a:spcAft>
                <a:spcPts val="1200"/>
              </a:spcAft>
              <a:buNone/>
            </a:pPr>
            <a:br>
              <a:rPr lang="en-GB" sz="2000" b="1" i="0" u="none" strike="noStrike" cap="none" dirty="0">
                <a:solidFill>
                  <a:srgbClr val="000000"/>
                </a:solidFill>
                <a:latin typeface="Calibri"/>
                <a:ea typeface="Calibri"/>
                <a:cs typeface="Calibri"/>
                <a:sym typeface="Calibri"/>
              </a:rPr>
            </a:br>
            <a:endParaRPr sz="2000" b="1" i="0" u="none" strike="noStrike" cap="none" dirty="0">
              <a:solidFill>
                <a:schemeClr val="dk1"/>
              </a:solidFill>
              <a:latin typeface="Calibri"/>
              <a:ea typeface="Calibri"/>
              <a:cs typeface="Calibri"/>
              <a:sym typeface="Calibri"/>
            </a:endParaRPr>
          </a:p>
        </p:txBody>
      </p:sp>
      <p:pic>
        <p:nvPicPr>
          <p:cNvPr id="307" name="Google Shape;307;p32" descr="Imagen que contiene exterior, calle, hombre, firmar&#10;&#10;Descripción generada automáticamente"/>
          <p:cNvPicPr preferRelativeResize="0"/>
          <p:nvPr/>
        </p:nvPicPr>
        <p:blipFill rotWithShape="1">
          <a:blip r:embed="rId3">
            <a:alphaModFix/>
          </a:blip>
          <a:srcRect/>
          <a:stretch/>
        </p:blipFill>
        <p:spPr>
          <a:xfrm>
            <a:off x="11144250" y="2676210"/>
            <a:ext cx="5905500" cy="4429125"/>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312" name="Google Shape;312;p33"/>
          <p:cNvSpPr txBox="1"/>
          <p:nvPr/>
        </p:nvSpPr>
        <p:spPr>
          <a:xfrm>
            <a:off x="1019329" y="2460928"/>
            <a:ext cx="3581400" cy="7078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000"/>
              <a:buFont typeface="Arial"/>
              <a:buNone/>
            </a:pPr>
            <a:r>
              <a:rPr lang="en-GB" sz="4000" b="1" i="0" u="none" strike="noStrike" cap="none">
                <a:solidFill>
                  <a:srgbClr val="00C415"/>
                </a:solidFill>
                <a:latin typeface="Helvetica Neue"/>
                <a:ea typeface="Helvetica Neue"/>
                <a:cs typeface="Helvetica Neue"/>
                <a:sym typeface="Helvetica Neue"/>
              </a:rPr>
              <a:t>Summing up</a:t>
            </a:r>
            <a:endParaRPr sz="1400" b="0" i="0" u="none" strike="noStrike" cap="none">
              <a:solidFill>
                <a:srgbClr val="000000"/>
              </a:solidFill>
              <a:latin typeface="Arial"/>
              <a:ea typeface="Arial"/>
              <a:cs typeface="Arial"/>
              <a:sym typeface="Arial"/>
            </a:endParaRPr>
          </a:p>
        </p:txBody>
      </p:sp>
      <p:sp>
        <p:nvSpPr>
          <p:cNvPr id="313" name="Google Shape;313;p33"/>
          <p:cNvSpPr txBox="1"/>
          <p:nvPr/>
        </p:nvSpPr>
        <p:spPr>
          <a:xfrm>
            <a:off x="2326303" y="3703660"/>
            <a:ext cx="2743201" cy="46162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GB" sz="2400" b="1" i="0" u="none" strike="noStrike" cap="none">
                <a:solidFill>
                  <a:srgbClr val="0B6922"/>
                </a:solidFill>
                <a:latin typeface="Calibri"/>
                <a:ea typeface="Calibri"/>
                <a:cs typeface="Calibri"/>
                <a:sym typeface="Calibri"/>
              </a:rPr>
              <a:t>Save Energy </a:t>
            </a:r>
            <a:endParaRPr sz="2400" b="1" i="0" u="none" strike="noStrike" cap="none">
              <a:solidFill>
                <a:srgbClr val="0B6922"/>
              </a:solidFill>
              <a:latin typeface="Calibri"/>
              <a:ea typeface="Calibri"/>
              <a:cs typeface="Calibri"/>
              <a:sym typeface="Calibri"/>
            </a:endParaRPr>
          </a:p>
        </p:txBody>
      </p:sp>
      <p:sp>
        <p:nvSpPr>
          <p:cNvPr id="314" name="Google Shape;314;p33"/>
          <p:cNvSpPr txBox="1"/>
          <p:nvPr/>
        </p:nvSpPr>
        <p:spPr>
          <a:xfrm>
            <a:off x="2326302" y="4101711"/>
            <a:ext cx="3592974" cy="2246729"/>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000000"/>
              </a:buClr>
              <a:buSzPts val="2000"/>
              <a:buFont typeface="Arial"/>
              <a:buNone/>
            </a:pPr>
            <a:r>
              <a:rPr lang="en-GB" sz="2000" b="0" i="0" u="none" strike="noStrike" cap="none">
                <a:solidFill>
                  <a:schemeClr val="dk1"/>
                </a:solidFill>
                <a:latin typeface="Calibri"/>
                <a:ea typeface="Calibri"/>
                <a:cs typeface="Calibri"/>
                <a:sym typeface="Calibri"/>
              </a:rPr>
              <a:t>The best way to reduce environmental impact is to consume less. And this can be done both by changing the way we live and by adopting sustainable technological solutions</a:t>
            </a:r>
            <a:endParaRPr sz="2000" b="0" i="0" u="none" strike="noStrike" cap="none">
              <a:solidFill>
                <a:schemeClr val="dk1"/>
              </a:solidFill>
              <a:latin typeface="Calibri"/>
              <a:ea typeface="Calibri"/>
              <a:cs typeface="Calibri"/>
              <a:sym typeface="Calibri"/>
            </a:endParaRPr>
          </a:p>
        </p:txBody>
      </p:sp>
      <p:sp>
        <p:nvSpPr>
          <p:cNvPr id="315" name="Google Shape;315;p33"/>
          <p:cNvSpPr txBox="1"/>
          <p:nvPr/>
        </p:nvSpPr>
        <p:spPr>
          <a:xfrm>
            <a:off x="2326303" y="6394497"/>
            <a:ext cx="2743201"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GB" sz="2400" b="1" i="0" u="none" strike="noStrike" cap="none">
                <a:solidFill>
                  <a:srgbClr val="0B6922"/>
                </a:solidFill>
                <a:latin typeface="Calibri"/>
                <a:ea typeface="Calibri"/>
                <a:cs typeface="Calibri"/>
                <a:sym typeface="Calibri"/>
              </a:rPr>
              <a:t>Community</a:t>
            </a:r>
            <a:endParaRPr sz="2400" b="1" i="0" u="none" strike="noStrike" cap="none">
              <a:solidFill>
                <a:srgbClr val="0B6922"/>
              </a:solidFill>
              <a:latin typeface="Calibri"/>
              <a:ea typeface="Calibri"/>
              <a:cs typeface="Calibri"/>
              <a:sym typeface="Calibri"/>
            </a:endParaRPr>
          </a:p>
        </p:txBody>
      </p:sp>
      <p:sp>
        <p:nvSpPr>
          <p:cNvPr id="316" name="Google Shape;316;p33"/>
          <p:cNvSpPr txBox="1"/>
          <p:nvPr/>
        </p:nvSpPr>
        <p:spPr>
          <a:xfrm>
            <a:off x="2326303" y="6890825"/>
            <a:ext cx="3312497" cy="1938952"/>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000000"/>
              </a:buClr>
              <a:buSzPts val="2000"/>
              <a:buFont typeface="Arial"/>
              <a:buNone/>
            </a:pPr>
            <a:r>
              <a:rPr lang="en-GB" sz="2000" b="0" i="0" u="none" strike="noStrike" cap="none">
                <a:solidFill>
                  <a:schemeClr val="dk1"/>
                </a:solidFill>
                <a:latin typeface="Calibri"/>
                <a:ea typeface="Calibri"/>
                <a:cs typeface="Calibri"/>
                <a:sym typeface="Calibri"/>
              </a:rPr>
              <a:t>Everyone's change has an impact. But doing it as a community allows us to do much more. Creating shared solutions generates very important results</a:t>
            </a:r>
            <a:endParaRPr sz="2400" b="0" i="0" u="none" strike="noStrike" cap="none">
              <a:solidFill>
                <a:schemeClr val="dk1"/>
              </a:solidFill>
              <a:latin typeface="Helvetica Neue"/>
              <a:ea typeface="Helvetica Neue"/>
              <a:cs typeface="Helvetica Neue"/>
              <a:sym typeface="Helvetica Neue"/>
            </a:endParaRPr>
          </a:p>
        </p:txBody>
      </p:sp>
      <p:sp>
        <p:nvSpPr>
          <p:cNvPr id="317" name="Google Shape;317;p33"/>
          <p:cNvSpPr txBox="1"/>
          <p:nvPr/>
        </p:nvSpPr>
        <p:spPr>
          <a:xfrm>
            <a:off x="13218446" y="3268948"/>
            <a:ext cx="2743201"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GB" sz="2400" b="1" i="0" u="none" strike="noStrike" cap="none">
                <a:solidFill>
                  <a:srgbClr val="0B6922"/>
                </a:solidFill>
                <a:latin typeface="Calibri"/>
                <a:ea typeface="Calibri"/>
                <a:cs typeface="Calibri"/>
                <a:sym typeface="Calibri"/>
              </a:rPr>
              <a:t>DIY</a:t>
            </a:r>
            <a:endParaRPr sz="2400" b="1" i="0" u="none" strike="noStrike" cap="none">
              <a:solidFill>
                <a:srgbClr val="0B6922"/>
              </a:solidFill>
              <a:latin typeface="Calibri"/>
              <a:ea typeface="Calibri"/>
              <a:cs typeface="Calibri"/>
              <a:sym typeface="Calibri"/>
            </a:endParaRPr>
          </a:p>
        </p:txBody>
      </p:sp>
      <p:sp>
        <p:nvSpPr>
          <p:cNvPr id="318" name="Google Shape;318;p33"/>
          <p:cNvSpPr txBox="1"/>
          <p:nvPr/>
        </p:nvSpPr>
        <p:spPr>
          <a:xfrm>
            <a:off x="13218445" y="3611753"/>
            <a:ext cx="4035234" cy="1631175"/>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000000"/>
              </a:buClr>
              <a:buSzPts val="2000"/>
              <a:buFont typeface="Arial"/>
              <a:buNone/>
            </a:pPr>
            <a:r>
              <a:rPr lang="en-GB" sz="2000" b="0" i="0" u="none" strike="noStrike" cap="none">
                <a:solidFill>
                  <a:schemeClr val="dk1"/>
                </a:solidFill>
                <a:latin typeface="Calibri"/>
                <a:ea typeface="Calibri"/>
                <a:cs typeface="Calibri"/>
                <a:sym typeface="Calibri"/>
              </a:rPr>
              <a:t>Many solutions can also be very challenging from an economic point of view. This is why one can learn to find inexpensive and replicable solutions without large budgets</a:t>
            </a:r>
            <a:endParaRPr sz="2400" b="0" i="0" u="none" strike="noStrike" cap="none">
              <a:solidFill>
                <a:schemeClr val="dk1"/>
              </a:solidFill>
              <a:latin typeface="Helvetica Neue"/>
              <a:ea typeface="Helvetica Neue"/>
              <a:cs typeface="Helvetica Neue"/>
              <a:sym typeface="Helvetica Neue"/>
            </a:endParaRPr>
          </a:p>
        </p:txBody>
      </p:sp>
      <p:sp>
        <p:nvSpPr>
          <p:cNvPr id="319" name="Google Shape;319;p33"/>
          <p:cNvSpPr txBox="1"/>
          <p:nvPr/>
        </p:nvSpPr>
        <p:spPr>
          <a:xfrm>
            <a:off x="13218444" y="5208647"/>
            <a:ext cx="2743201"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GB" sz="2400" b="1" i="0" u="none" strike="noStrike" cap="none">
                <a:solidFill>
                  <a:srgbClr val="0B6922"/>
                </a:solidFill>
                <a:latin typeface="Calibri"/>
                <a:ea typeface="Calibri"/>
                <a:cs typeface="Calibri"/>
                <a:sym typeface="Calibri"/>
              </a:rPr>
              <a:t>Education</a:t>
            </a:r>
            <a:endParaRPr sz="2400" b="1" i="0" u="none" strike="noStrike" cap="none">
              <a:solidFill>
                <a:srgbClr val="0B6922"/>
              </a:solidFill>
              <a:latin typeface="Calibri"/>
              <a:ea typeface="Calibri"/>
              <a:cs typeface="Calibri"/>
              <a:sym typeface="Calibri"/>
            </a:endParaRPr>
          </a:p>
        </p:txBody>
      </p:sp>
      <p:sp>
        <p:nvSpPr>
          <p:cNvPr id="320" name="Google Shape;320;p33"/>
          <p:cNvSpPr txBox="1"/>
          <p:nvPr/>
        </p:nvSpPr>
        <p:spPr>
          <a:xfrm>
            <a:off x="13236744" y="5499268"/>
            <a:ext cx="4035234" cy="2554505"/>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000000"/>
              </a:buClr>
              <a:buSzPts val="2000"/>
              <a:buFont typeface="Arial"/>
              <a:buNone/>
            </a:pPr>
            <a:r>
              <a:rPr lang="en-GB" sz="2000" b="0" i="0" u="none" strike="noStrike" cap="none">
                <a:solidFill>
                  <a:schemeClr val="dk1"/>
                </a:solidFill>
                <a:latin typeface="Calibri"/>
                <a:ea typeface="Calibri"/>
                <a:cs typeface="Calibri"/>
                <a:sym typeface="Calibri"/>
              </a:rPr>
              <a:t>Technology is certainly a great help in tackling the reduction of consumption. But technology without awareness of the problems we are facing, and subsequent training on these topics, will not bring the desired results. Let us start with education</a:t>
            </a:r>
            <a:endParaRPr sz="2000" b="0" i="0" u="none" strike="noStrike" cap="none">
              <a:solidFill>
                <a:schemeClr val="dk1"/>
              </a:solidFill>
              <a:latin typeface="Calibri"/>
              <a:ea typeface="Calibri"/>
              <a:cs typeface="Calibri"/>
              <a:sym typeface="Calibri"/>
            </a:endParaRPr>
          </a:p>
        </p:txBody>
      </p:sp>
      <p:pic>
        <p:nvPicPr>
          <p:cNvPr id="321" name="Google Shape;321;p33"/>
          <p:cNvPicPr preferRelativeResize="0"/>
          <p:nvPr/>
        </p:nvPicPr>
        <p:blipFill rotWithShape="1">
          <a:blip r:embed="rId3">
            <a:alphaModFix/>
          </a:blip>
          <a:srcRect/>
          <a:stretch/>
        </p:blipFill>
        <p:spPr>
          <a:xfrm>
            <a:off x="1882931" y="3729971"/>
            <a:ext cx="443371" cy="459853"/>
          </a:xfrm>
          <a:prstGeom prst="rect">
            <a:avLst/>
          </a:prstGeom>
          <a:noFill/>
          <a:ln>
            <a:noFill/>
          </a:ln>
        </p:spPr>
      </p:pic>
      <p:pic>
        <p:nvPicPr>
          <p:cNvPr id="322" name="Google Shape;322;p33"/>
          <p:cNvPicPr preferRelativeResize="0"/>
          <p:nvPr/>
        </p:nvPicPr>
        <p:blipFill rotWithShape="1">
          <a:blip r:embed="rId3">
            <a:alphaModFix/>
          </a:blip>
          <a:srcRect/>
          <a:stretch/>
        </p:blipFill>
        <p:spPr>
          <a:xfrm>
            <a:off x="12793373" y="3280265"/>
            <a:ext cx="443371" cy="459853"/>
          </a:xfrm>
          <a:prstGeom prst="rect">
            <a:avLst/>
          </a:prstGeom>
          <a:noFill/>
          <a:ln>
            <a:noFill/>
          </a:ln>
        </p:spPr>
      </p:pic>
      <p:pic>
        <p:nvPicPr>
          <p:cNvPr id="323" name="Google Shape;323;p33"/>
          <p:cNvPicPr preferRelativeResize="0"/>
          <p:nvPr/>
        </p:nvPicPr>
        <p:blipFill rotWithShape="1">
          <a:blip r:embed="rId3">
            <a:alphaModFix/>
          </a:blip>
          <a:srcRect/>
          <a:stretch/>
        </p:blipFill>
        <p:spPr>
          <a:xfrm>
            <a:off x="1882931" y="6384915"/>
            <a:ext cx="443371" cy="459853"/>
          </a:xfrm>
          <a:prstGeom prst="rect">
            <a:avLst/>
          </a:prstGeom>
          <a:noFill/>
          <a:ln>
            <a:noFill/>
          </a:ln>
        </p:spPr>
      </p:pic>
      <p:pic>
        <p:nvPicPr>
          <p:cNvPr id="324" name="Google Shape;324;p33"/>
          <p:cNvPicPr preferRelativeResize="0"/>
          <p:nvPr/>
        </p:nvPicPr>
        <p:blipFill rotWithShape="1">
          <a:blip r:embed="rId3">
            <a:alphaModFix/>
          </a:blip>
          <a:srcRect/>
          <a:stretch/>
        </p:blipFill>
        <p:spPr>
          <a:xfrm>
            <a:off x="12793373" y="5299617"/>
            <a:ext cx="443371" cy="459853"/>
          </a:xfrm>
          <a:prstGeom prst="rect">
            <a:avLst/>
          </a:prstGeom>
          <a:noFill/>
          <a:ln>
            <a:noFill/>
          </a:ln>
        </p:spPr>
      </p:pic>
      <p:pic>
        <p:nvPicPr>
          <p:cNvPr id="325" name="Google Shape;325;p33" descr="EURECA Project"/>
          <p:cNvPicPr preferRelativeResize="0"/>
          <p:nvPr/>
        </p:nvPicPr>
        <p:blipFill rotWithShape="1">
          <a:blip r:embed="rId4">
            <a:alphaModFix/>
          </a:blip>
          <a:srcRect/>
          <a:stretch/>
        </p:blipFill>
        <p:spPr>
          <a:xfrm>
            <a:off x="5942494" y="3703660"/>
            <a:ext cx="6199539" cy="4256117"/>
          </a:xfrm>
          <a:prstGeom prst="rect">
            <a:avLst/>
          </a:prstGeom>
          <a:noFill/>
          <a:ln>
            <a:noFill/>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sp>
        <p:nvSpPr>
          <p:cNvPr id="330" name="Google Shape;330;p34"/>
          <p:cNvSpPr txBox="1"/>
          <p:nvPr/>
        </p:nvSpPr>
        <p:spPr>
          <a:xfrm>
            <a:off x="5867400" y="5504842"/>
            <a:ext cx="5715598" cy="110799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B6922"/>
              </a:buClr>
              <a:buSzPts val="6600"/>
              <a:buFont typeface="Helvetica Neue"/>
              <a:buNone/>
            </a:pPr>
            <a:r>
              <a:rPr lang="en-GB" sz="6600" b="1" i="0" u="none" strike="noStrike" cap="none">
                <a:solidFill>
                  <a:srgbClr val="0B6922"/>
                </a:solidFill>
                <a:latin typeface="Helvetica Neue"/>
                <a:ea typeface="Helvetica Neue"/>
                <a:cs typeface="Helvetica Neue"/>
                <a:sym typeface="Helvetica Neue"/>
              </a:rPr>
              <a:t>Thank you!</a:t>
            </a:r>
            <a:endParaRPr sz="6600" b="1" i="0" u="none" strike="noStrike" cap="none">
              <a:solidFill>
                <a:srgbClr val="0B6922"/>
              </a:solidFill>
              <a:latin typeface="Helvetica Neue"/>
              <a:ea typeface="Helvetica Neue"/>
              <a:cs typeface="Helvetica Neue"/>
              <a:sym typeface="Helvetica Neue"/>
            </a:endParaRPr>
          </a:p>
        </p:txBody>
      </p:sp>
      <p:pic>
        <p:nvPicPr>
          <p:cNvPr id="331" name="Google Shape;331;p34"/>
          <p:cNvPicPr preferRelativeResize="0"/>
          <p:nvPr/>
        </p:nvPicPr>
        <p:blipFill rotWithShape="1">
          <a:blip r:embed="rId3">
            <a:alphaModFix/>
          </a:blip>
          <a:srcRect/>
          <a:stretch/>
        </p:blipFill>
        <p:spPr>
          <a:xfrm>
            <a:off x="10806779" y="5631332"/>
            <a:ext cx="870906" cy="855016"/>
          </a:xfrm>
          <a:prstGeom prst="rect">
            <a:avLst/>
          </a:prstGeom>
          <a:noFill/>
          <a:ln>
            <a:noFill/>
          </a:ln>
        </p:spPr>
      </p:pic>
      <p:pic>
        <p:nvPicPr>
          <p:cNvPr id="332" name="Google Shape;332;p34"/>
          <p:cNvPicPr preferRelativeResize="0"/>
          <p:nvPr/>
        </p:nvPicPr>
        <p:blipFill rotWithShape="1">
          <a:blip r:embed="rId4">
            <a:alphaModFix/>
          </a:blip>
          <a:srcRect/>
          <a:stretch/>
        </p:blipFill>
        <p:spPr>
          <a:xfrm>
            <a:off x="6058471" y="2400300"/>
            <a:ext cx="6171057" cy="3471220"/>
          </a:xfrm>
          <a:prstGeom prst="rect">
            <a:avLst/>
          </a:prstGeom>
          <a:noFill/>
          <a:ln>
            <a:noFill/>
          </a:ln>
        </p:spPr>
      </p:pic>
      <p:sp>
        <p:nvSpPr>
          <p:cNvPr id="333" name="Google Shape;333;p34"/>
          <p:cNvSpPr txBox="1"/>
          <p:nvPr/>
        </p:nvSpPr>
        <p:spPr>
          <a:xfrm>
            <a:off x="4560939" y="7178814"/>
            <a:ext cx="9166122" cy="707886"/>
          </a:xfrm>
          <a:prstGeom prst="rect">
            <a:avLst/>
          </a:prstGeom>
          <a:noFill/>
          <a:ln>
            <a:noFill/>
          </a:ln>
        </p:spPr>
        <p:txBody>
          <a:bodyPr spcFirstLastPara="1" wrap="square" lIns="91425" tIns="45700" rIns="91425" bIns="45700" anchor="t" anchorCtr="0">
            <a:spAutoFit/>
          </a:bodyPr>
          <a:lstStyle/>
          <a:p>
            <a:pPr marL="12700" marR="0" lvl="0" indent="0" algn="ctr" rtl="0">
              <a:lnSpc>
                <a:spcPct val="100000"/>
              </a:lnSpc>
              <a:spcBef>
                <a:spcPts val="0"/>
              </a:spcBef>
              <a:spcAft>
                <a:spcPts val="0"/>
              </a:spcAft>
              <a:buClr>
                <a:srgbClr val="000000"/>
              </a:buClr>
              <a:buSzPts val="4000"/>
              <a:buFont typeface="Arial"/>
              <a:buNone/>
            </a:pPr>
            <a:r>
              <a:rPr lang="en-GB" sz="4000" b="1" i="0" u="none" strike="noStrike" cap="none">
                <a:solidFill>
                  <a:schemeClr val="dk1"/>
                </a:solidFill>
                <a:latin typeface="Helvetica Neue"/>
                <a:ea typeface="Helvetica Neue"/>
                <a:cs typeface="Helvetica Neue"/>
                <a:sym typeface="Helvetica Neue"/>
              </a:rPr>
              <a:t>Partner: Gramigna APS</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grpSp>
        <p:nvGrpSpPr>
          <p:cNvPr id="97" name="Google Shape;97;p5"/>
          <p:cNvGrpSpPr/>
          <p:nvPr/>
        </p:nvGrpSpPr>
        <p:grpSpPr>
          <a:xfrm>
            <a:off x="1143009" y="2372492"/>
            <a:ext cx="10126486" cy="2631430"/>
            <a:chOff x="6420994" y="1273446"/>
            <a:chExt cx="5238997" cy="2631430"/>
          </a:xfrm>
        </p:grpSpPr>
        <p:sp>
          <p:nvSpPr>
            <p:cNvPr id="98" name="Google Shape;98;p5"/>
            <p:cNvSpPr txBox="1"/>
            <p:nvPr/>
          </p:nvSpPr>
          <p:spPr>
            <a:xfrm>
              <a:off x="6420994" y="1750480"/>
              <a:ext cx="5124925" cy="2154396"/>
            </a:xfrm>
            <a:prstGeom prst="rect">
              <a:avLst/>
            </a:prstGeom>
            <a:noFill/>
            <a:ln>
              <a:noFill/>
            </a:ln>
          </p:spPr>
          <p:txBody>
            <a:bodyPr spcFirstLastPara="1" wrap="square" lIns="91425" tIns="45700" rIns="91425" bIns="45700" anchor="t" anchorCtr="0">
              <a:spAutoFit/>
            </a:bodyPr>
            <a:lstStyle/>
            <a:p>
              <a:pPr marL="228600"/>
              <a:r>
                <a:rPr lang="en-GB" sz="2400" dirty="0">
                  <a:effectLst/>
                  <a:latin typeface="Calibri" panose="020F0502020204030204" pitchFamily="34" charset="0"/>
                  <a:ea typeface="Calibri" panose="020F0502020204030204" pitchFamily="34" charset="0"/>
                </a:rPr>
                <a:t>Section 1: Energy communities</a:t>
              </a:r>
              <a:endParaRPr lang="it-IT" sz="2400" dirty="0">
                <a:effectLst/>
                <a:latin typeface="Arial" panose="020B0604020202020204" pitchFamily="34" charset="0"/>
                <a:ea typeface="Arial" panose="020B0604020202020204" pitchFamily="34" charset="0"/>
              </a:endParaRPr>
            </a:p>
            <a:p>
              <a:pPr marL="228600"/>
              <a:r>
                <a:rPr lang="en-GB" sz="2400" dirty="0">
                  <a:effectLst/>
                  <a:latin typeface="Calibri" panose="020F0502020204030204" pitchFamily="34" charset="0"/>
                  <a:ea typeface="Calibri" panose="020F0502020204030204" pitchFamily="34" charset="0"/>
                </a:rPr>
                <a:t>Section 2: Green energy providers</a:t>
              </a:r>
              <a:endParaRPr lang="it-IT" sz="2400" dirty="0">
                <a:effectLst/>
                <a:latin typeface="Arial" panose="020B0604020202020204" pitchFamily="34" charset="0"/>
                <a:ea typeface="Arial" panose="020B0604020202020204" pitchFamily="34" charset="0"/>
              </a:endParaRPr>
            </a:p>
            <a:p>
              <a:pPr marL="228600"/>
              <a:r>
                <a:rPr lang="en-GB" sz="2400" dirty="0">
                  <a:effectLst/>
                  <a:latin typeface="Calibri" panose="020F0502020204030204" pitchFamily="34" charset="0"/>
                  <a:ea typeface="Calibri" panose="020F0502020204030204" pitchFamily="34" charset="0"/>
                </a:rPr>
                <a:t>Section 3: Energy poverty</a:t>
              </a:r>
              <a:endParaRPr lang="it-IT" sz="2400" dirty="0">
                <a:effectLst/>
                <a:latin typeface="Arial" panose="020B0604020202020204" pitchFamily="34" charset="0"/>
                <a:ea typeface="Arial" panose="020B0604020202020204" pitchFamily="34" charset="0"/>
              </a:endParaRPr>
            </a:p>
            <a:p>
              <a:pPr marL="228600"/>
              <a:r>
                <a:rPr lang="en-GB" sz="2400" dirty="0">
                  <a:effectLst/>
                  <a:latin typeface="Calibri" panose="020F0502020204030204" pitchFamily="34" charset="0"/>
                  <a:ea typeface="Calibri" panose="020F0502020204030204" pitchFamily="34" charset="0"/>
                </a:rPr>
                <a:t>Section 4: How to build an energy community on a reclaimed landfill</a:t>
              </a:r>
              <a:endParaRPr lang="it-IT" sz="2400" dirty="0">
                <a:effectLst/>
                <a:latin typeface="Arial" panose="020B0604020202020204" pitchFamily="34" charset="0"/>
                <a:ea typeface="Arial" panose="020B0604020202020204" pitchFamily="34" charset="0"/>
              </a:endParaRPr>
            </a:p>
            <a:p>
              <a:pPr marL="228600"/>
              <a:r>
                <a:rPr lang="en-GB" sz="2400" dirty="0">
                  <a:effectLst/>
                  <a:latin typeface="Calibri" panose="020F0502020204030204" pitchFamily="34" charset="0"/>
                  <a:ea typeface="Calibri" panose="020F0502020204030204" pitchFamily="34" charset="0"/>
                </a:rPr>
                <a:t>Section 5: Do's and Don'ts</a:t>
              </a:r>
              <a:endParaRPr lang="it-IT" sz="2400" dirty="0">
                <a:effectLst/>
                <a:latin typeface="Arial" panose="020B0604020202020204" pitchFamily="34" charset="0"/>
                <a:ea typeface="Arial" panose="020B0604020202020204" pitchFamily="34" charset="0"/>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99" name="Google Shape;99;p5"/>
            <p:cNvSpPr txBox="1"/>
            <p:nvPr/>
          </p:nvSpPr>
          <p:spPr>
            <a:xfrm>
              <a:off x="6535066" y="1273446"/>
              <a:ext cx="5124925" cy="954067"/>
            </a:xfrm>
            <a:prstGeom prst="rect">
              <a:avLst/>
            </a:prstGeom>
            <a:noFill/>
            <a:ln>
              <a:noFill/>
            </a:ln>
          </p:spPr>
          <p:txBody>
            <a:bodyPr spcFirstLastPara="1" wrap="square" lIns="108000" tIns="45700" rIns="108000"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GB" sz="2800" b="1" i="0" u="none" strike="noStrike" cap="none" dirty="0">
                  <a:solidFill>
                    <a:srgbClr val="0B6922"/>
                  </a:solidFill>
                  <a:latin typeface="Calibri"/>
                  <a:ea typeface="Calibri"/>
                  <a:cs typeface="Calibri"/>
                  <a:sym typeface="Calibri"/>
                </a:rPr>
                <a:t>Unit 3 - Community and local energy initiatives </a:t>
              </a:r>
              <a:endParaRPr sz="2800" b="1" i="0" u="none" strike="noStrike" cap="none" dirty="0">
                <a:solidFill>
                  <a:srgbClr val="0B6922"/>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800"/>
                <a:buFont typeface="Arial"/>
                <a:buNone/>
              </a:pPr>
              <a:endParaRPr sz="2800" b="1" i="0" u="none" strike="noStrike" cap="none" dirty="0">
                <a:solidFill>
                  <a:srgbClr val="0B6922"/>
                </a:solidFill>
                <a:latin typeface="Calibri"/>
                <a:ea typeface="Calibri"/>
                <a:cs typeface="Calibri"/>
                <a:sym typeface="Calibri"/>
              </a:endParaRPr>
            </a:p>
          </p:txBody>
        </p:sp>
      </p:grpSp>
      <p:grpSp>
        <p:nvGrpSpPr>
          <p:cNvPr id="100" name="Google Shape;100;p5"/>
          <p:cNvGrpSpPr/>
          <p:nvPr/>
        </p:nvGrpSpPr>
        <p:grpSpPr>
          <a:xfrm>
            <a:off x="1363497" y="5602669"/>
            <a:ext cx="15659362" cy="2392419"/>
            <a:chOff x="6411162" y="1336374"/>
            <a:chExt cx="5134756" cy="1847626"/>
          </a:xfrm>
        </p:grpSpPr>
        <p:sp>
          <p:nvSpPr>
            <p:cNvPr id="101" name="Google Shape;101;p5"/>
            <p:cNvSpPr txBox="1"/>
            <p:nvPr/>
          </p:nvSpPr>
          <p:spPr>
            <a:xfrm>
              <a:off x="6411162" y="1686579"/>
              <a:ext cx="3141836" cy="149742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dirty="0">
                  <a:solidFill>
                    <a:schemeClr val="dk1"/>
                  </a:solidFill>
                  <a:latin typeface="Calibri"/>
                  <a:ea typeface="Calibri"/>
                  <a:cs typeface="Calibri"/>
                  <a:sym typeface="Calibri"/>
                </a:rPr>
                <a:t>Section 1: </a:t>
              </a:r>
              <a:r>
                <a:rPr lang="en-US" sz="2400" dirty="0">
                  <a:solidFill>
                    <a:schemeClr val="dk1"/>
                  </a:solidFill>
                  <a:latin typeface="Calibri"/>
                  <a:ea typeface="Calibri"/>
                  <a:cs typeface="Calibri"/>
                  <a:sym typeface="Calibri"/>
                </a:rPr>
                <a:t>Introduction</a:t>
              </a:r>
              <a:endParaRPr lang="en-US" sz="24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Arial"/>
                <a:buNone/>
              </a:pPr>
              <a:r>
                <a:rPr lang="en-US" sz="2400" b="0" i="0" u="none" strike="noStrike" cap="none" dirty="0">
                  <a:solidFill>
                    <a:schemeClr val="dk1"/>
                  </a:solidFill>
                  <a:latin typeface="Calibri"/>
                  <a:ea typeface="Calibri"/>
                  <a:cs typeface="Calibri"/>
                  <a:sym typeface="Calibri"/>
                </a:rPr>
                <a:t>Section 2: LED street lighting systems</a:t>
              </a:r>
            </a:p>
            <a:p>
              <a:pPr marL="0" marR="0" lvl="0" indent="0" algn="l" rtl="0">
                <a:lnSpc>
                  <a:spcPct val="100000"/>
                </a:lnSpc>
                <a:spcBef>
                  <a:spcPts val="0"/>
                </a:spcBef>
                <a:spcAft>
                  <a:spcPts val="0"/>
                </a:spcAft>
                <a:buClr>
                  <a:srgbClr val="000000"/>
                </a:buClr>
                <a:buSzPts val="2400"/>
                <a:buFont typeface="Arial"/>
                <a:buNone/>
              </a:pPr>
              <a:r>
                <a:rPr lang="en-US" sz="2400" b="0" i="0" u="none" strike="noStrike" cap="none" dirty="0">
                  <a:solidFill>
                    <a:schemeClr val="dk1"/>
                  </a:solidFill>
                  <a:latin typeface="Calibri"/>
                  <a:ea typeface="Calibri"/>
                  <a:cs typeface="Calibri"/>
                  <a:sym typeface="Calibri"/>
                </a:rPr>
                <a:t>Section 3: Central heating systems</a:t>
              </a:r>
            </a:p>
            <a:p>
              <a:pPr marL="0" marR="0" lvl="0" indent="0" algn="l" rtl="0">
                <a:lnSpc>
                  <a:spcPct val="100000"/>
                </a:lnSpc>
                <a:spcBef>
                  <a:spcPts val="0"/>
                </a:spcBef>
                <a:spcAft>
                  <a:spcPts val="0"/>
                </a:spcAft>
                <a:buClr>
                  <a:srgbClr val="000000"/>
                </a:buClr>
                <a:buSzPts val="2400"/>
                <a:buFont typeface="Arial"/>
                <a:buNone/>
              </a:pPr>
              <a:r>
                <a:rPr lang="en-US" sz="2400" b="0" i="0" u="none" strike="noStrike" cap="none" dirty="0">
                  <a:solidFill>
                    <a:schemeClr val="dk1"/>
                  </a:solidFill>
                  <a:latin typeface="Calibri"/>
                  <a:ea typeface="Calibri"/>
                  <a:cs typeface="Calibri"/>
                  <a:sym typeface="Calibri"/>
                </a:rPr>
                <a:t>Section 4: Low-energy urban planning</a:t>
              </a:r>
            </a:p>
            <a:p>
              <a:pPr marL="0" marR="0" lvl="0" indent="0" algn="l" rtl="0">
                <a:lnSpc>
                  <a:spcPct val="100000"/>
                </a:lnSpc>
                <a:spcBef>
                  <a:spcPts val="0"/>
                </a:spcBef>
                <a:spcAft>
                  <a:spcPts val="0"/>
                </a:spcAft>
                <a:buClr>
                  <a:srgbClr val="000000"/>
                </a:buClr>
                <a:buSzPts val="2400"/>
                <a:buFont typeface="Arial"/>
                <a:buNone/>
              </a:pPr>
              <a:r>
                <a:rPr lang="en-US" sz="2400" b="0" i="0" u="none" strike="noStrike" cap="none" dirty="0">
                  <a:solidFill>
                    <a:schemeClr val="dk1"/>
                  </a:solidFill>
                  <a:latin typeface="Calibri"/>
                  <a:ea typeface="Calibri"/>
                  <a:cs typeface="Calibri"/>
                  <a:sym typeface="Calibri"/>
                </a:rPr>
                <a:t>Section 5: Do's and Don'ts</a:t>
              </a:r>
            </a:p>
          </p:txBody>
        </p:sp>
        <p:sp>
          <p:nvSpPr>
            <p:cNvPr id="102" name="Google Shape;102;p5"/>
            <p:cNvSpPr txBox="1"/>
            <p:nvPr/>
          </p:nvSpPr>
          <p:spPr>
            <a:xfrm>
              <a:off x="6420993" y="1336374"/>
              <a:ext cx="5124925" cy="404043"/>
            </a:xfrm>
            <a:prstGeom prst="rect">
              <a:avLst/>
            </a:prstGeom>
            <a:noFill/>
            <a:ln>
              <a:noFill/>
            </a:ln>
          </p:spPr>
          <p:txBody>
            <a:bodyPr spcFirstLastPara="1" wrap="square" lIns="108000" tIns="45700" rIns="108000"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GB" sz="2800" b="1" i="0" u="none" strike="noStrike" cap="none">
                  <a:solidFill>
                    <a:srgbClr val="0B6922"/>
                  </a:solidFill>
                  <a:latin typeface="Calibri"/>
                  <a:ea typeface="Calibri"/>
                  <a:cs typeface="Calibri"/>
                  <a:sym typeface="Calibri"/>
                </a:rPr>
                <a:t>Unit 4 - Energy Management in Cities					</a:t>
              </a:r>
              <a:endParaRPr sz="2800" b="1" i="0" u="none" strike="noStrike" cap="none">
                <a:solidFill>
                  <a:srgbClr val="0B6922"/>
                </a:solidFill>
                <a:latin typeface="Calibri"/>
                <a:ea typeface="Calibri"/>
                <a:cs typeface="Calibri"/>
                <a:sym typeface="Calibri"/>
              </a:endParaRPr>
            </a:p>
          </p:txBody>
        </p:sp>
      </p:grpSp>
      <p:pic>
        <p:nvPicPr>
          <p:cNvPr id="106" name="Google Shape;106;p5"/>
          <p:cNvPicPr preferRelativeResize="0"/>
          <p:nvPr/>
        </p:nvPicPr>
        <p:blipFill rotWithShape="1">
          <a:blip r:embed="rId3">
            <a:alphaModFix/>
          </a:blip>
          <a:srcRect/>
          <a:stretch/>
        </p:blipFill>
        <p:spPr>
          <a:xfrm>
            <a:off x="843734" y="2410013"/>
            <a:ext cx="443371" cy="459853"/>
          </a:xfrm>
          <a:prstGeom prst="rect">
            <a:avLst/>
          </a:prstGeom>
          <a:noFill/>
          <a:ln>
            <a:noFill/>
          </a:ln>
        </p:spPr>
      </p:pic>
      <p:pic>
        <p:nvPicPr>
          <p:cNvPr id="107" name="Google Shape;107;p5"/>
          <p:cNvPicPr preferRelativeResize="0"/>
          <p:nvPr/>
        </p:nvPicPr>
        <p:blipFill rotWithShape="1">
          <a:blip r:embed="rId3">
            <a:alphaModFix/>
          </a:blip>
          <a:srcRect/>
          <a:stretch/>
        </p:blipFill>
        <p:spPr>
          <a:xfrm>
            <a:off x="843734" y="5690813"/>
            <a:ext cx="443371" cy="459853"/>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6">
          <a:extLst>
            <a:ext uri="{FF2B5EF4-FFF2-40B4-BE49-F238E27FC236}">
              <a16:creationId xmlns:a16="http://schemas.microsoft.com/office/drawing/2014/main" id="{024B5010-62B7-9859-15A7-1DBA2C876448}"/>
            </a:ext>
          </a:extLst>
        </p:cNvPr>
        <p:cNvGrpSpPr/>
        <p:nvPr/>
      </p:nvGrpSpPr>
      <p:grpSpPr>
        <a:xfrm>
          <a:off x="0" y="0"/>
          <a:ext cx="0" cy="0"/>
          <a:chOff x="0" y="0"/>
          <a:chExt cx="0" cy="0"/>
        </a:xfrm>
      </p:grpSpPr>
      <p:grpSp>
        <p:nvGrpSpPr>
          <p:cNvPr id="103" name="Google Shape;103;p5">
            <a:extLst>
              <a:ext uri="{FF2B5EF4-FFF2-40B4-BE49-F238E27FC236}">
                <a16:creationId xmlns:a16="http://schemas.microsoft.com/office/drawing/2014/main" id="{198A6D34-70FC-F736-7A25-D075AB646646}"/>
              </a:ext>
            </a:extLst>
          </p:cNvPr>
          <p:cNvGrpSpPr/>
          <p:nvPr/>
        </p:nvGrpSpPr>
        <p:grpSpPr>
          <a:xfrm>
            <a:off x="1335791" y="2647440"/>
            <a:ext cx="15350187" cy="3053606"/>
            <a:chOff x="6571695" y="1467932"/>
            <a:chExt cx="9587644" cy="1080508"/>
          </a:xfrm>
        </p:grpSpPr>
        <p:sp>
          <p:nvSpPr>
            <p:cNvPr id="104" name="Google Shape;104;p5">
              <a:extLst>
                <a:ext uri="{FF2B5EF4-FFF2-40B4-BE49-F238E27FC236}">
                  <a16:creationId xmlns:a16="http://schemas.microsoft.com/office/drawing/2014/main" id="{08F48D50-6DED-79EF-22A7-F08D1265C1B6}"/>
                </a:ext>
              </a:extLst>
            </p:cNvPr>
            <p:cNvSpPr txBox="1"/>
            <p:nvPr/>
          </p:nvSpPr>
          <p:spPr>
            <a:xfrm>
              <a:off x="6607727" y="1655428"/>
              <a:ext cx="9551612" cy="89301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GB" sz="2400" b="0" i="0" u="none" strike="noStrike" cap="none" dirty="0">
                  <a:solidFill>
                    <a:srgbClr val="000000"/>
                  </a:solidFill>
                  <a:latin typeface="Calibri"/>
                  <a:ea typeface="Calibri"/>
                  <a:cs typeface="Calibri"/>
                  <a:sym typeface="Calibri"/>
                </a:rPr>
                <a:t>Section 1: Introduction to the Solar Oven</a:t>
              </a:r>
              <a:endParaRPr dirty="0"/>
            </a:p>
            <a:p>
              <a:pPr marL="0" marR="0" lvl="0" indent="0" algn="l" rtl="0">
                <a:lnSpc>
                  <a:spcPct val="100000"/>
                </a:lnSpc>
                <a:spcBef>
                  <a:spcPts val="0"/>
                </a:spcBef>
                <a:spcAft>
                  <a:spcPts val="0"/>
                </a:spcAft>
                <a:buClr>
                  <a:srgbClr val="000000"/>
                </a:buClr>
                <a:buSzPts val="2400"/>
                <a:buFont typeface="Arial"/>
                <a:buNone/>
              </a:pPr>
              <a:r>
                <a:rPr lang="en-GB" sz="2400" b="0" i="0" u="none" strike="noStrike" cap="none" dirty="0">
                  <a:solidFill>
                    <a:srgbClr val="000000"/>
                  </a:solidFill>
                  <a:latin typeface="Calibri"/>
                  <a:ea typeface="Calibri"/>
                  <a:cs typeface="Calibri"/>
                  <a:sym typeface="Calibri"/>
                </a:rPr>
                <a:t>Section 2: Building a Solar Oven: Necessary Materials</a:t>
              </a:r>
              <a:endParaRPr dirty="0"/>
            </a:p>
            <a:p>
              <a:pPr marL="0" marR="0" lvl="0" indent="0" algn="l" rtl="0">
                <a:lnSpc>
                  <a:spcPct val="100000"/>
                </a:lnSpc>
                <a:spcBef>
                  <a:spcPts val="0"/>
                </a:spcBef>
                <a:spcAft>
                  <a:spcPts val="0"/>
                </a:spcAft>
                <a:buClr>
                  <a:srgbClr val="000000"/>
                </a:buClr>
                <a:buSzPts val="2400"/>
                <a:buFont typeface="Arial"/>
                <a:buNone/>
              </a:pPr>
              <a:r>
                <a:rPr lang="en-GB" sz="2400" b="0" i="0" u="none" strike="noStrike" cap="none" dirty="0">
                  <a:solidFill>
                    <a:srgbClr val="000000"/>
                  </a:solidFill>
                  <a:latin typeface="Calibri"/>
                  <a:ea typeface="Calibri"/>
                  <a:cs typeface="Calibri"/>
                  <a:sym typeface="Calibri"/>
                </a:rPr>
                <a:t>Section 3: Construction Steps</a:t>
              </a:r>
              <a:endParaRPr dirty="0"/>
            </a:p>
            <a:p>
              <a:pPr marL="0" marR="0" lvl="0" indent="0" algn="l" rtl="0">
                <a:lnSpc>
                  <a:spcPct val="100000"/>
                </a:lnSpc>
                <a:spcBef>
                  <a:spcPts val="0"/>
                </a:spcBef>
                <a:spcAft>
                  <a:spcPts val="0"/>
                </a:spcAft>
                <a:buClr>
                  <a:srgbClr val="000000"/>
                </a:buClr>
                <a:buSzPts val="2400"/>
                <a:buFont typeface="Arial"/>
                <a:buNone/>
              </a:pPr>
              <a:r>
                <a:rPr lang="en-GB" sz="2400" b="0" i="0" u="none" strike="noStrike" cap="none" dirty="0">
                  <a:solidFill>
                    <a:srgbClr val="000000"/>
                  </a:solidFill>
                  <a:latin typeface="Calibri"/>
                  <a:ea typeface="Calibri"/>
                  <a:cs typeface="Calibri"/>
                  <a:sym typeface="Calibri"/>
                </a:rPr>
                <a:t>Section 4: How to Use a Solar Oven</a:t>
              </a:r>
              <a:endParaRPr dirty="0"/>
            </a:p>
            <a:p>
              <a:pPr marL="0" marR="0" lvl="0" indent="0" algn="l" rtl="0">
                <a:lnSpc>
                  <a:spcPct val="100000"/>
                </a:lnSpc>
                <a:spcBef>
                  <a:spcPts val="0"/>
                </a:spcBef>
                <a:spcAft>
                  <a:spcPts val="0"/>
                </a:spcAft>
                <a:buClr>
                  <a:srgbClr val="000000"/>
                </a:buClr>
                <a:buSzPts val="2400"/>
                <a:buFont typeface="Arial"/>
                <a:buNone/>
              </a:pPr>
              <a:r>
                <a:rPr lang="en-GB" sz="2400" b="0" i="0" u="none" strike="noStrike" cap="none" dirty="0">
                  <a:solidFill>
                    <a:srgbClr val="000000"/>
                  </a:solidFill>
                  <a:latin typeface="Calibri"/>
                  <a:ea typeface="Calibri"/>
                  <a:cs typeface="Calibri"/>
                  <a:sym typeface="Calibri"/>
                </a:rPr>
                <a:t>Section 5: Advantages of a Solar Oven</a:t>
              </a:r>
              <a:endParaRPr dirty="0"/>
            </a:p>
            <a:p>
              <a:pPr marL="0" marR="0" lvl="0" indent="0" algn="l" rtl="0">
                <a:lnSpc>
                  <a:spcPct val="100000"/>
                </a:lnSpc>
                <a:spcBef>
                  <a:spcPts val="0"/>
                </a:spcBef>
                <a:spcAft>
                  <a:spcPts val="0"/>
                </a:spcAft>
                <a:buClr>
                  <a:srgbClr val="000000"/>
                </a:buClr>
                <a:buSzPts val="2400"/>
                <a:buFont typeface="Arial"/>
                <a:buNone/>
              </a:pPr>
              <a:r>
                <a:rPr lang="en-GB" sz="2400" b="0" i="0" u="none" strike="noStrike" cap="none" dirty="0">
                  <a:solidFill>
                    <a:srgbClr val="000000"/>
                  </a:solidFill>
                  <a:latin typeface="Calibri"/>
                  <a:ea typeface="Calibri"/>
                  <a:cs typeface="Calibri"/>
                  <a:sym typeface="Calibri"/>
                </a:rPr>
                <a:t>Section 6: Practical Tips and Maintenance</a:t>
              </a:r>
              <a:endParaRPr dirty="0"/>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105" name="Google Shape;105;p5">
              <a:extLst>
                <a:ext uri="{FF2B5EF4-FFF2-40B4-BE49-F238E27FC236}">
                  <a16:creationId xmlns:a16="http://schemas.microsoft.com/office/drawing/2014/main" id="{6112F1BB-DDD3-A86B-73C2-FFBFAAFFAF66}"/>
                </a:ext>
              </a:extLst>
            </p:cNvPr>
            <p:cNvSpPr txBox="1"/>
            <p:nvPr/>
          </p:nvSpPr>
          <p:spPr>
            <a:xfrm>
              <a:off x="6571695" y="1467932"/>
              <a:ext cx="5124925" cy="185125"/>
            </a:xfrm>
            <a:prstGeom prst="rect">
              <a:avLst/>
            </a:prstGeom>
            <a:noFill/>
            <a:ln>
              <a:noFill/>
            </a:ln>
          </p:spPr>
          <p:txBody>
            <a:bodyPr spcFirstLastPara="1" wrap="square" lIns="108000" tIns="45700" rIns="108000"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GB" sz="2800" b="1" i="0" u="none" strike="noStrike" cap="none">
                  <a:solidFill>
                    <a:srgbClr val="0B6922"/>
                  </a:solidFill>
                  <a:latin typeface="Calibri"/>
                  <a:ea typeface="Calibri"/>
                  <a:cs typeface="Calibri"/>
                  <a:sym typeface="Calibri"/>
                </a:rPr>
                <a:t>Unit 5 - DIY: how to build a Solar kitchen </a:t>
              </a:r>
              <a:endParaRPr sz="2800" b="1" i="0" u="none" strike="noStrike" cap="none">
                <a:solidFill>
                  <a:srgbClr val="0B6922"/>
                </a:solidFill>
                <a:latin typeface="Calibri"/>
                <a:ea typeface="Calibri"/>
                <a:cs typeface="Calibri"/>
                <a:sym typeface="Calibri"/>
              </a:endParaRPr>
            </a:p>
          </p:txBody>
        </p:sp>
      </p:grpSp>
      <p:pic>
        <p:nvPicPr>
          <p:cNvPr id="108" name="Google Shape;108;p5">
            <a:extLst>
              <a:ext uri="{FF2B5EF4-FFF2-40B4-BE49-F238E27FC236}">
                <a16:creationId xmlns:a16="http://schemas.microsoft.com/office/drawing/2014/main" id="{A7913B36-FE81-66FA-43D3-F4A08CD62C06}"/>
              </a:ext>
            </a:extLst>
          </p:cNvPr>
          <p:cNvPicPr preferRelativeResize="0"/>
          <p:nvPr/>
        </p:nvPicPr>
        <p:blipFill rotWithShape="1">
          <a:blip r:embed="rId3">
            <a:alphaModFix/>
          </a:blip>
          <a:srcRect/>
          <a:stretch/>
        </p:blipFill>
        <p:spPr>
          <a:xfrm>
            <a:off x="843734" y="2718790"/>
            <a:ext cx="443371" cy="459853"/>
          </a:xfrm>
          <a:prstGeom prst="rect">
            <a:avLst/>
          </a:prstGeom>
          <a:noFill/>
          <a:ln>
            <a:noFill/>
          </a:ln>
        </p:spPr>
      </p:pic>
    </p:spTree>
    <p:extLst>
      <p:ext uri="{BB962C8B-B14F-4D97-AF65-F5344CB8AC3E}">
        <p14:creationId xmlns:p14="http://schemas.microsoft.com/office/powerpoint/2010/main" val="39217681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6"/>
          <p:cNvSpPr txBox="1"/>
          <p:nvPr/>
        </p:nvSpPr>
        <p:spPr>
          <a:xfrm>
            <a:off x="838199" y="2629911"/>
            <a:ext cx="13695947" cy="5231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GB" sz="2800" b="1" i="0" u="none" strike="noStrike" cap="none">
                <a:solidFill>
                  <a:srgbClr val="0B6922"/>
                </a:solidFill>
                <a:latin typeface="Calibri"/>
                <a:ea typeface="Calibri"/>
                <a:cs typeface="Calibri"/>
                <a:sym typeface="Calibri"/>
              </a:rPr>
              <a:t>Unit 1 - Pro-environmental management of electricity</a:t>
            </a:r>
            <a:endParaRPr/>
          </a:p>
        </p:txBody>
      </p:sp>
      <p:sp>
        <p:nvSpPr>
          <p:cNvPr id="114" name="Google Shape;114;p6"/>
          <p:cNvSpPr txBox="1"/>
          <p:nvPr/>
        </p:nvSpPr>
        <p:spPr>
          <a:xfrm>
            <a:off x="566057" y="3337757"/>
            <a:ext cx="12142288" cy="3939500"/>
          </a:xfrm>
          <a:prstGeom prst="rect">
            <a:avLst/>
          </a:prstGeom>
          <a:noFill/>
          <a:ln>
            <a:noFill/>
          </a:ln>
        </p:spPr>
        <p:txBody>
          <a:bodyPr spcFirstLastPara="1" wrap="square" lIns="91425" tIns="45700" rIns="91425" bIns="45700" anchor="t" anchorCtr="0">
            <a:spAutoFit/>
          </a:bodyPr>
          <a:lstStyle/>
          <a:p>
            <a:pPr marL="228600" marR="0" lvl="0" indent="0" algn="l" rtl="0">
              <a:lnSpc>
                <a:spcPct val="150000"/>
              </a:lnSpc>
              <a:spcBef>
                <a:spcPts val="0"/>
              </a:spcBef>
              <a:spcAft>
                <a:spcPts val="0"/>
              </a:spcAft>
              <a:buNone/>
            </a:pPr>
            <a:r>
              <a:rPr lang="en-GB" sz="2000" b="1" i="0" u="none" strike="noStrike" cap="none" dirty="0">
                <a:solidFill>
                  <a:srgbClr val="000000"/>
                </a:solidFill>
                <a:latin typeface="Calibri"/>
                <a:ea typeface="Calibri"/>
                <a:cs typeface="Calibri"/>
                <a:sym typeface="Calibri"/>
              </a:rPr>
              <a:t>Section 1: Evaluating the impact and energy consumption in our daily-life. </a:t>
            </a:r>
            <a:endParaRPr sz="2000" b="0" i="0" u="none" strike="noStrike" cap="none" dirty="0">
              <a:solidFill>
                <a:srgbClr val="000000"/>
              </a:solidFill>
              <a:latin typeface="Calibri"/>
              <a:ea typeface="Calibri"/>
              <a:cs typeface="Calibri"/>
              <a:sym typeface="Calibri"/>
            </a:endParaRPr>
          </a:p>
          <a:p>
            <a:pPr marL="230505" marR="0" lvl="0" indent="0" algn="l" rtl="0">
              <a:lnSpc>
                <a:spcPct val="150000"/>
              </a:lnSpc>
              <a:spcBef>
                <a:spcPts val="0"/>
              </a:spcBef>
              <a:spcAft>
                <a:spcPts val="1200"/>
              </a:spcAft>
              <a:buNone/>
            </a:pPr>
            <a:r>
              <a:rPr lang="en-US" sz="2000" b="0" i="0" u="none" strike="noStrike" cap="none" dirty="0">
                <a:solidFill>
                  <a:srgbClr val="000000"/>
                </a:solidFill>
                <a:latin typeface="Calibri"/>
                <a:ea typeface="Calibri"/>
                <a:cs typeface="Calibri"/>
                <a:sym typeface="Calibri"/>
              </a:rPr>
              <a:t>Energy consumption significantly impacts the environment and sustainability, with every household contributing to global demand. Understanding individual energy use is vital for </a:t>
            </a:r>
            <a:r>
              <a:rPr lang="en-US" sz="2000" b="1" i="0" u="none" strike="noStrike" cap="none" dirty="0">
                <a:solidFill>
                  <a:srgbClr val="000000"/>
                </a:solidFill>
                <a:latin typeface="Calibri"/>
                <a:ea typeface="Calibri"/>
                <a:cs typeface="Calibri"/>
                <a:sym typeface="Calibri"/>
              </a:rPr>
              <a:t>eco-friendly living</a:t>
            </a:r>
            <a:r>
              <a:rPr lang="en-US" sz="2000" b="0" i="0" u="none" strike="noStrike" cap="none" dirty="0">
                <a:solidFill>
                  <a:srgbClr val="000000"/>
                </a:solidFill>
                <a:latin typeface="Calibri"/>
                <a:ea typeface="Calibri"/>
                <a:cs typeface="Calibri"/>
                <a:sym typeface="Calibri"/>
              </a:rPr>
              <a:t>. Common habits—like leaving lights on, excessive heating and cooling, and using high-energy devices—greatly affect our carbon footprint. A </a:t>
            </a:r>
            <a:r>
              <a:rPr lang="en-US" sz="2000" b="1" i="0" u="none" strike="noStrike" cap="none" dirty="0">
                <a:solidFill>
                  <a:srgbClr val="000000"/>
                </a:solidFill>
                <a:latin typeface="Calibri"/>
                <a:ea typeface="Calibri"/>
                <a:cs typeface="Calibri"/>
                <a:sym typeface="Calibri"/>
              </a:rPr>
              <a:t>self-assessment of energy usage </a:t>
            </a:r>
            <a:r>
              <a:rPr lang="en-US" sz="2000" b="0" i="0" u="none" strike="noStrike" cap="none" dirty="0">
                <a:solidFill>
                  <a:srgbClr val="000000"/>
                </a:solidFill>
                <a:latin typeface="Calibri"/>
                <a:ea typeface="Calibri"/>
                <a:cs typeface="Calibri"/>
                <a:sym typeface="Calibri"/>
              </a:rPr>
              <a:t>can reveal hidden waste, such as discovering that heating constitutes nearly 40% of total consumption or that standby appliances waste energy. By </a:t>
            </a:r>
            <a:r>
              <a:rPr lang="en-US" sz="2000" b="0" i="0" u="none" strike="noStrike" cap="none" dirty="0" err="1">
                <a:solidFill>
                  <a:srgbClr val="000000"/>
                </a:solidFill>
                <a:latin typeface="Calibri"/>
                <a:ea typeface="Calibri"/>
                <a:cs typeface="Calibri"/>
                <a:sym typeface="Calibri"/>
              </a:rPr>
              <a:t>analysing</a:t>
            </a:r>
            <a:r>
              <a:rPr lang="en-US" sz="2000" b="0" i="0" u="none" strike="noStrike" cap="none" dirty="0">
                <a:solidFill>
                  <a:srgbClr val="000000"/>
                </a:solidFill>
                <a:latin typeface="Calibri"/>
                <a:ea typeface="Calibri"/>
                <a:cs typeface="Calibri"/>
                <a:sym typeface="Calibri"/>
              </a:rPr>
              <a:t> energy bills and patterns, we can adopt better habits like turning off devices, switching to energy-efficient lighting, and lowering thermostats slightly, which can lead to substantial savings and reduced carbon emissions. </a:t>
            </a:r>
          </a:p>
        </p:txBody>
      </p:sp>
      <p:pic>
        <p:nvPicPr>
          <p:cNvPr id="115" name="Google Shape;115;p6" descr="impronta nella foresta - carbon footprint foto e immagini stock"/>
          <p:cNvPicPr preferRelativeResize="0"/>
          <p:nvPr/>
        </p:nvPicPr>
        <p:blipFill rotWithShape="1">
          <a:blip r:embed="rId3">
            <a:alphaModFix/>
          </a:blip>
          <a:srcRect/>
          <a:stretch/>
        </p:blipFill>
        <p:spPr>
          <a:xfrm>
            <a:off x="12708344" y="3337757"/>
            <a:ext cx="4295140" cy="4412872"/>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7"/>
          <p:cNvSpPr txBox="1"/>
          <p:nvPr/>
        </p:nvSpPr>
        <p:spPr>
          <a:xfrm>
            <a:off x="838199" y="2629911"/>
            <a:ext cx="13695947" cy="5231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GB" sz="2800" b="1" i="0" u="none" strike="noStrike" cap="none">
                <a:solidFill>
                  <a:srgbClr val="0B6922"/>
                </a:solidFill>
                <a:latin typeface="Calibri"/>
                <a:ea typeface="Calibri"/>
                <a:cs typeface="Calibri"/>
                <a:sym typeface="Calibri"/>
              </a:rPr>
              <a:t>Unit 1 - Pro-environmental management of electricity</a:t>
            </a:r>
            <a:endParaRPr/>
          </a:p>
        </p:txBody>
      </p:sp>
      <p:sp>
        <p:nvSpPr>
          <p:cNvPr id="121" name="Google Shape;121;p7"/>
          <p:cNvSpPr txBox="1"/>
          <p:nvPr/>
        </p:nvSpPr>
        <p:spPr>
          <a:xfrm>
            <a:off x="838199" y="4252157"/>
            <a:ext cx="11408765" cy="3831778"/>
          </a:xfrm>
          <a:prstGeom prst="rect">
            <a:avLst/>
          </a:prstGeom>
          <a:noFill/>
          <a:ln>
            <a:noFill/>
          </a:ln>
        </p:spPr>
        <p:txBody>
          <a:bodyPr spcFirstLastPara="1" wrap="square" lIns="91425" tIns="45700" rIns="91425" bIns="45700" anchor="t" anchorCtr="0">
            <a:spAutoFit/>
          </a:bodyPr>
          <a:lstStyle/>
          <a:p>
            <a:pPr marL="230505">
              <a:lnSpc>
                <a:spcPct val="150000"/>
              </a:lnSpc>
              <a:spcAft>
                <a:spcPts val="1200"/>
              </a:spcAft>
            </a:pPr>
            <a:r>
              <a:rPr lang="en-GB"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Several European portals help individuals assess their energy impact and promote sustainability. For instance, the European Environment Agency offers a </a:t>
            </a:r>
            <a:r>
              <a:rPr lang="en-GB" sz="2000" b="1" u="sng" dirty="0">
                <a:solidFill>
                  <a:srgbClr val="0000FF"/>
                </a:solidFill>
                <a:effectLst/>
                <a:latin typeface="Calibri" panose="020F0502020204030204" pitchFamily="34" charset="0"/>
                <a:ea typeface="Calibri" panose="020F0502020204030204" pitchFamily="34" charset="0"/>
                <a:cs typeface="Calibri" panose="020F0502020204030204" pitchFamily="34" charset="0"/>
                <a:hlinkClick r:id="rId3"/>
              </a:rPr>
              <a:t>Carbon Calculator</a:t>
            </a:r>
            <a:r>
              <a:rPr lang="en-GB"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while the European Commission provides a tool to </a:t>
            </a:r>
            <a:r>
              <a:rPr lang="en-GB" sz="2000" b="1" u="sng" dirty="0">
                <a:solidFill>
                  <a:srgbClr val="0000FF"/>
                </a:solidFill>
                <a:effectLst/>
                <a:latin typeface="Calibri" panose="020F0502020204030204" pitchFamily="34" charset="0"/>
                <a:ea typeface="Calibri" panose="020F0502020204030204" pitchFamily="34" charset="0"/>
                <a:cs typeface="Calibri" panose="020F0502020204030204" pitchFamily="34" charset="0"/>
                <a:hlinkClick r:id="rId4"/>
              </a:rPr>
              <a:t>measure household energy habits</a:t>
            </a:r>
            <a:r>
              <a:rPr lang="en-GB"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GB" sz="2000" b="1" u="sng" dirty="0">
                <a:solidFill>
                  <a:srgbClr val="0000FF"/>
                </a:solidFill>
                <a:effectLst/>
                <a:latin typeface="Calibri" panose="020F0502020204030204" pitchFamily="34" charset="0"/>
                <a:ea typeface="Calibri" panose="020F0502020204030204" pitchFamily="34" charset="0"/>
                <a:cs typeface="Calibri" panose="020F0502020204030204" pitchFamily="34" charset="0"/>
                <a:hlinkClick r:id="rId5"/>
              </a:rPr>
              <a:t>The Covenant of Mayors</a:t>
            </a:r>
            <a:r>
              <a:rPr lang="en-GB" sz="20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GB"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supports local initiatives to monitor energy consumption, and the </a:t>
            </a:r>
            <a:r>
              <a:rPr lang="en-GB" sz="2000" b="1" u="sng" dirty="0">
                <a:solidFill>
                  <a:srgbClr val="0000FF"/>
                </a:solidFill>
                <a:effectLst/>
                <a:latin typeface="Calibri" panose="020F0502020204030204" pitchFamily="34" charset="0"/>
                <a:ea typeface="Calibri" panose="020F0502020204030204" pitchFamily="34" charset="0"/>
                <a:cs typeface="Calibri" panose="020F0502020204030204" pitchFamily="34" charset="0"/>
                <a:hlinkClick r:id="rId6"/>
              </a:rPr>
              <a:t>European Climate Foundation</a:t>
            </a:r>
            <a:r>
              <a:rPr lang="en-GB"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offers resources for sustainable management. Additionally, tools like the </a:t>
            </a:r>
            <a:r>
              <a:rPr lang="en-GB" sz="2000" b="1" u="sng" dirty="0">
                <a:solidFill>
                  <a:srgbClr val="0000FF"/>
                </a:solidFill>
                <a:effectLst/>
                <a:latin typeface="Calibri" panose="020F0502020204030204" pitchFamily="34" charset="0"/>
                <a:ea typeface="Calibri" panose="020F0502020204030204" pitchFamily="34" charset="0"/>
                <a:cs typeface="Calibri" panose="020F0502020204030204" pitchFamily="34" charset="0"/>
                <a:hlinkClick r:id="rId7"/>
              </a:rPr>
              <a:t>Footprint calculator</a:t>
            </a:r>
            <a:r>
              <a:rPr lang="en-GB" sz="2000" dirty="0">
                <a:effectLst/>
                <a:latin typeface="Calibri" panose="020F0502020204030204" pitchFamily="34" charset="0"/>
                <a:ea typeface="Calibri" panose="020F0502020204030204" pitchFamily="34" charset="0"/>
                <a:cs typeface="Calibri" panose="020F0502020204030204" pitchFamily="34" charset="0"/>
              </a:rPr>
              <a:t> </a:t>
            </a:r>
            <a:r>
              <a:rPr lang="en-GB"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allow users to estimate their energy impact and suggest solutions for improvement. These resources empower individuals to make informed decisions that contribute to a more sustainable future.</a:t>
            </a:r>
            <a:endParaRPr lang="it-IT" sz="2000" dirty="0">
              <a:effectLst/>
              <a:latin typeface="Calibri" panose="020F0502020204030204" pitchFamily="34" charset="0"/>
              <a:ea typeface="Calibri" panose="020F0502020204030204" pitchFamily="34" charset="0"/>
              <a:cs typeface="Calibri" panose="020F0502020204030204" pitchFamily="34" charset="0"/>
            </a:endParaRPr>
          </a:p>
          <a:p>
            <a:pPr marL="230505" marR="0" lvl="0" indent="0" algn="l" rtl="0">
              <a:lnSpc>
                <a:spcPct val="115000"/>
              </a:lnSpc>
              <a:spcBef>
                <a:spcPts val="0"/>
              </a:spcBef>
              <a:spcAft>
                <a:spcPts val="0"/>
              </a:spcAft>
              <a:buNone/>
            </a:pPr>
            <a:endParaRPr lang="it-IT" sz="2000" b="0" i="0" u="none" strike="noStrike" cap="none" dirty="0">
              <a:solidFill>
                <a:srgbClr val="000000"/>
              </a:solidFill>
              <a:latin typeface="Arial"/>
              <a:ea typeface="Arial"/>
              <a:cs typeface="Arial"/>
              <a:sym typeface="Arial"/>
            </a:endParaRPr>
          </a:p>
        </p:txBody>
      </p:sp>
      <p:pic>
        <p:nvPicPr>
          <p:cNvPr id="122" name="Google Shape;122;p7" descr="Woman holding an earth globe while being covered in plastic"/>
          <p:cNvPicPr preferRelativeResize="0"/>
          <p:nvPr/>
        </p:nvPicPr>
        <p:blipFill rotWithShape="1">
          <a:blip r:embed="rId8">
            <a:alphaModFix/>
          </a:blip>
          <a:srcRect/>
          <a:stretch/>
        </p:blipFill>
        <p:spPr>
          <a:xfrm>
            <a:off x="13164331" y="1813508"/>
            <a:ext cx="3981450" cy="59626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8"/>
          <p:cNvSpPr txBox="1"/>
          <p:nvPr/>
        </p:nvSpPr>
        <p:spPr>
          <a:xfrm>
            <a:off x="838199" y="2629911"/>
            <a:ext cx="13695947" cy="5231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GB" sz="2800" b="1" i="0" u="none" strike="noStrike" cap="none">
                <a:solidFill>
                  <a:srgbClr val="0B6922"/>
                </a:solidFill>
                <a:latin typeface="Calibri"/>
                <a:ea typeface="Calibri"/>
                <a:cs typeface="Calibri"/>
                <a:sym typeface="Calibri"/>
              </a:rPr>
              <a:t>Unit 1 - Pro-environmental management of electricity</a:t>
            </a:r>
            <a:endParaRPr/>
          </a:p>
        </p:txBody>
      </p:sp>
      <p:sp>
        <p:nvSpPr>
          <p:cNvPr id="128" name="Google Shape;128;p8"/>
          <p:cNvSpPr txBox="1"/>
          <p:nvPr/>
        </p:nvSpPr>
        <p:spPr>
          <a:xfrm>
            <a:off x="5133339" y="2985239"/>
            <a:ext cx="11925468" cy="5309105"/>
          </a:xfrm>
          <a:prstGeom prst="rect">
            <a:avLst/>
          </a:prstGeom>
          <a:noFill/>
          <a:ln>
            <a:noFill/>
          </a:ln>
        </p:spPr>
        <p:txBody>
          <a:bodyPr spcFirstLastPara="1" wrap="square" lIns="91425" tIns="45700" rIns="91425" bIns="45700" anchor="t" anchorCtr="0">
            <a:spAutoFit/>
          </a:bodyPr>
          <a:lstStyle/>
          <a:p>
            <a:pPr marL="228600">
              <a:lnSpc>
                <a:spcPct val="115000"/>
              </a:lnSpc>
            </a:pPr>
            <a:r>
              <a:rPr lang="en-GB" sz="2000" dirty="0">
                <a:effectLst/>
                <a:latin typeface="Calibri" panose="020F0502020204030204" pitchFamily="34" charset="0"/>
                <a:ea typeface="Calibri" panose="020F0502020204030204" pitchFamily="34" charset="0"/>
              </a:rPr>
              <a:t> </a:t>
            </a:r>
            <a:endParaRPr lang="it-IT" sz="2000" dirty="0">
              <a:effectLst/>
              <a:latin typeface="Arial" panose="020B0604020202020204" pitchFamily="34" charset="0"/>
              <a:ea typeface="Arial" panose="020B0604020202020204" pitchFamily="34" charset="0"/>
            </a:endParaRPr>
          </a:p>
          <a:p>
            <a:pPr marL="228600">
              <a:lnSpc>
                <a:spcPct val="115000"/>
              </a:lnSpc>
            </a:pPr>
            <a:r>
              <a:rPr lang="en-GB" sz="2000" b="1" dirty="0">
                <a:effectLst/>
                <a:latin typeface="Calibri" panose="020F0502020204030204" pitchFamily="34" charset="0"/>
                <a:ea typeface="Calibri" panose="020F0502020204030204" pitchFamily="34" charset="0"/>
              </a:rPr>
              <a:t>Section 2: Designing energy-efficient houses: the use of skylights and low-emissivity windows to reduce electricity consumption</a:t>
            </a:r>
            <a:endParaRPr lang="it-IT" sz="2000" dirty="0">
              <a:effectLst/>
              <a:latin typeface="Arial" panose="020B0604020202020204" pitchFamily="34" charset="0"/>
              <a:ea typeface="Arial" panose="020B0604020202020204" pitchFamily="34" charset="0"/>
            </a:endParaRPr>
          </a:p>
          <a:p>
            <a:pPr marL="228600">
              <a:lnSpc>
                <a:spcPct val="150000"/>
              </a:lnSpc>
            </a:pPr>
            <a:r>
              <a:rPr lang="en-GB" sz="2000" dirty="0">
                <a:solidFill>
                  <a:srgbClr val="000000"/>
                </a:solidFill>
                <a:effectLst/>
                <a:latin typeface="Calibri" panose="020F0502020204030204" pitchFamily="34" charset="0"/>
                <a:ea typeface="Calibri" panose="020F0502020204030204" pitchFamily="34" charset="0"/>
              </a:rPr>
              <a:t>In energy-efficient house design, passive methods like installing skylights and low-emissivity (low-e) windows, play a crucial role in reducing electricity consumption. Skylights allow natural sunlight to illuminate indoor spaces, </a:t>
            </a:r>
            <a:r>
              <a:rPr lang="en-GB" sz="2000" dirty="0">
                <a:effectLst/>
                <a:latin typeface="Calibri" panose="020F0502020204030204" pitchFamily="34" charset="0"/>
                <a:ea typeface="Calibri" panose="020F0502020204030204" pitchFamily="34" charset="0"/>
              </a:rPr>
              <a:t>minimising</a:t>
            </a:r>
            <a:r>
              <a:rPr lang="en-GB" sz="2000" dirty="0">
                <a:solidFill>
                  <a:srgbClr val="000000"/>
                </a:solidFill>
                <a:effectLst/>
                <a:latin typeface="Calibri" panose="020F0502020204030204" pitchFamily="34" charset="0"/>
                <a:ea typeface="Calibri" panose="020F0502020204030204" pitchFamily="34" charset="0"/>
              </a:rPr>
              <a:t> the need for artificial lighting during the day. This not only lowers electricity usage but also enhances the comfort of living environments. Meanwhile, low-e windows are coated with a special material that reduces heat transfer, keeping homes </a:t>
            </a:r>
            <a:r>
              <a:rPr lang="en-GB" sz="2000" dirty="0">
                <a:effectLst/>
                <a:latin typeface="Calibri" panose="020F0502020204030204" pitchFamily="34" charset="0"/>
                <a:ea typeface="Calibri" panose="020F0502020204030204" pitchFamily="34" charset="0"/>
              </a:rPr>
              <a:t>warm</a:t>
            </a:r>
            <a:r>
              <a:rPr lang="en-GB" sz="2000" dirty="0">
                <a:solidFill>
                  <a:srgbClr val="000000"/>
                </a:solidFill>
                <a:effectLst/>
                <a:latin typeface="Calibri" panose="020F0502020204030204" pitchFamily="34" charset="0"/>
                <a:ea typeface="Calibri" panose="020F0502020204030204" pitchFamily="34" charset="0"/>
              </a:rPr>
              <a:t> in winter and cooler in summer. By controlling heat gain and loss, these windows decrease the reliance on heating and cooling systems, further reducing energy consumption and promoting sustainability.</a:t>
            </a:r>
          </a:p>
          <a:p>
            <a:pPr marL="228600">
              <a:lnSpc>
                <a:spcPct val="150000"/>
              </a:lnSpc>
            </a:pPr>
            <a:r>
              <a:rPr lang="en-GB" sz="2000" dirty="0">
                <a:solidFill>
                  <a:srgbClr val="000000"/>
                </a:solidFill>
                <a:effectLst/>
                <a:latin typeface="Calibri" panose="020F0502020204030204" pitchFamily="34" charset="0"/>
                <a:ea typeface="Calibri" panose="020F0502020204030204" pitchFamily="34" charset="0"/>
              </a:rPr>
              <a:t>By incorporating skylights and Low-E windows, homeowners can significantly reduce </a:t>
            </a:r>
            <a:br>
              <a:rPr lang="en-GB" sz="2000" dirty="0">
                <a:solidFill>
                  <a:srgbClr val="000000"/>
                </a:solidFill>
                <a:effectLst/>
                <a:latin typeface="Calibri" panose="020F0502020204030204" pitchFamily="34" charset="0"/>
                <a:ea typeface="Calibri" panose="020F0502020204030204" pitchFamily="34" charset="0"/>
              </a:rPr>
            </a:br>
            <a:r>
              <a:rPr lang="en-GB" sz="2000" dirty="0">
                <a:solidFill>
                  <a:srgbClr val="000000"/>
                </a:solidFill>
                <a:effectLst/>
                <a:latin typeface="Calibri" panose="020F0502020204030204" pitchFamily="34" charset="0"/>
                <a:ea typeface="Calibri" panose="020F0502020204030204" pitchFamily="34" charset="0"/>
              </a:rPr>
              <a:t>electricity consumption and enhance overall comfort in their living spaces.</a:t>
            </a:r>
            <a:endParaRPr lang="en-US" sz="2000" b="0" i="0" u="none" strike="noStrike" cap="none" dirty="0">
              <a:solidFill>
                <a:srgbClr val="000000"/>
              </a:solidFill>
              <a:latin typeface="Calibri"/>
              <a:ea typeface="Calibri"/>
              <a:cs typeface="Calibri"/>
              <a:sym typeface="Calibri"/>
            </a:endParaRPr>
          </a:p>
        </p:txBody>
      </p:sp>
      <p:pic>
        <p:nvPicPr>
          <p:cNvPr id="129" name="Google Shape;129;p8"/>
          <p:cNvPicPr preferRelativeResize="0"/>
          <p:nvPr/>
        </p:nvPicPr>
        <p:blipFill rotWithShape="1">
          <a:blip r:embed="rId3">
            <a:alphaModFix/>
          </a:blip>
          <a:srcRect/>
          <a:stretch/>
        </p:blipFill>
        <p:spPr>
          <a:xfrm>
            <a:off x="838199" y="4140939"/>
            <a:ext cx="4295140" cy="3785610"/>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E181D"/>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E181D"/>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199</TotalTime>
  <Words>7079</Words>
  <Application>Microsoft Office PowerPoint</Application>
  <PresentationFormat>Personalizado</PresentationFormat>
  <Paragraphs>343</Paragraphs>
  <Slides>48</Slides>
  <Notes>48</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48</vt:i4>
      </vt:variant>
    </vt:vector>
  </HeadingPairs>
  <TitlesOfParts>
    <vt:vector size="55" baseType="lpstr">
      <vt:lpstr>Noto Sans Symbols</vt:lpstr>
      <vt:lpstr>Helvetica Neue</vt:lpstr>
      <vt:lpstr>Trebuchet MS</vt:lpstr>
      <vt:lpstr>Arial</vt:lpstr>
      <vt:lpstr>Calibri</vt:lpstr>
      <vt:lpstr>Office Theme</vt:lpstr>
      <vt:lpstr>1_Office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cp:lastModifiedBy>Javier Serón Molina</cp:lastModifiedBy>
  <cp:revision>9</cp:revision>
  <dcterms:modified xsi:type="dcterms:W3CDTF">2025-01-07T11:37:33Z</dcterms:modified>
</cp:coreProperties>
</file>